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4"/>
  </p:sldMasterIdLst>
  <p:notesMasterIdLst>
    <p:notesMasterId r:id="rId37"/>
  </p:notesMasterIdLst>
  <p:handoutMasterIdLst>
    <p:handoutMasterId r:id="rId38"/>
  </p:handoutMasterIdLst>
  <p:sldIdLst>
    <p:sldId id="257" r:id="rId5"/>
    <p:sldId id="405" r:id="rId6"/>
    <p:sldId id="423" r:id="rId7"/>
    <p:sldId id="453" r:id="rId8"/>
    <p:sldId id="454" r:id="rId9"/>
    <p:sldId id="455" r:id="rId10"/>
    <p:sldId id="456" r:id="rId11"/>
    <p:sldId id="468" r:id="rId12"/>
    <p:sldId id="470" r:id="rId13"/>
    <p:sldId id="469" r:id="rId14"/>
    <p:sldId id="471" r:id="rId15"/>
    <p:sldId id="472" r:id="rId16"/>
    <p:sldId id="457" r:id="rId17"/>
    <p:sldId id="458" r:id="rId18"/>
    <p:sldId id="461" r:id="rId19"/>
    <p:sldId id="462" r:id="rId20"/>
    <p:sldId id="463" r:id="rId21"/>
    <p:sldId id="485" r:id="rId22"/>
    <p:sldId id="467" r:id="rId23"/>
    <p:sldId id="473" r:id="rId24"/>
    <p:sldId id="474" r:id="rId25"/>
    <p:sldId id="475" r:id="rId26"/>
    <p:sldId id="466" r:id="rId27"/>
    <p:sldId id="476" r:id="rId28"/>
    <p:sldId id="477" r:id="rId29"/>
    <p:sldId id="478" r:id="rId30"/>
    <p:sldId id="479" r:id="rId31"/>
    <p:sldId id="480" r:id="rId32"/>
    <p:sldId id="481" r:id="rId33"/>
    <p:sldId id="484" r:id="rId34"/>
    <p:sldId id="483" r:id="rId35"/>
    <p:sldId id="482" r:id="rId36"/>
  </p:sldIdLst>
  <p:sldSz cx="12192000" cy="6858000"/>
  <p:notesSz cx="6858000" cy="9144000"/>
  <p:defaultTextStyle>
    <a:defPPr>
      <a:defRPr lang="en-US"/>
    </a:defPPr>
    <a:lvl1pPr marL="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FF"/>
    <a:srgbClr val="0000FE"/>
    <a:srgbClr val="524B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38" autoAdjust="0"/>
    <p:restoredTop sz="73813"/>
  </p:normalViewPr>
  <p:slideViewPr>
    <p:cSldViewPr snapToGrid="0">
      <p:cViewPr varScale="1">
        <p:scale>
          <a:sx n="99" d="100"/>
          <a:sy n="99" d="100"/>
        </p:scale>
        <p:origin x="14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18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F1CBCAB-17D3-FD4B-A070-DFCC7F5B033F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3FF012-25A2-C14A-8AC9-E041A9BFC468}">
      <dgm:prSet phldrT="[Text]" custT="1"/>
      <dgm:spPr/>
      <dgm:t>
        <a:bodyPr/>
        <a:lstStyle/>
        <a:p>
          <a:r>
            <a:rPr lang="en-US" sz="1600" dirty="0" err="1"/>
            <a:t>Potensial</a:t>
          </a:r>
          <a:r>
            <a:rPr lang="en-US" sz="1600" dirty="0"/>
            <a:t> </a:t>
          </a:r>
          <a:r>
            <a:rPr lang="en-US" sz="1600" i="1" dirty="0" err="1"/>
            <a:t>V</a:t>
          </a:r>
          <a:r>
            <a:rPr lang="en-US" sz="1600" baseline="-25000" dirty="0" err="1"/>
            <a:t>nuc</a:t>
          </a:r>
          <a:endParaRPr lang="en-US" sz="1600" baseline="-25000" dirty="0"/>
        </a:p>
      </dgm:t>
    </dgm:pt>
    <dgm:pt modelId="{2A9F0732-DA43-FD44-8FB1-AFC0E29D9F91}" type="parTrans" cxnId="{07EAE66A-7D81-7949-B89C-A299749D5BDF}">
      <dgm:prSet/>
      <dgm:spPr/>
      <dgm:t>
        <a:bodyPr/>
        <a:lstStyle/>
        <a:p>
          <a:endParaRPr lang="en-US"/>
        </a:p>
      </dgm:t>
    </dgm:pt>
    <dgm:pt modelId="{5FC9F6E4-35C3-4C48-AAB5-812AB2DC9F23}" type="sibTrans" cxnId="{07EAE66A-7D81-7949-B89C-A299749D5BDF}">
      <dgm:prSet/>
      <dgm:spPr/>
      <dgm:t>
        <a:bodyPr/>
        <a:lstStyle/>
        <a:p>
          <a:endParaRPr lang="en-US"/>
        </a:p>
      </dgm:t>
    </dgm:pt>
    <dgm:pt modelId="{84FB9A8B-AFC0-E040-907C-8863A7F19603}">
      <dgm:prSet phldrT="[Text]" custT="1"/>
      <dgm:spPr/>
      <dgm:t>
        <a:bodyPr/>
        <a:lstStyle/>
        <a:p>
          <a:r>
            <a:rPr lang="en-US" sz="1600" dirty="0"/>
            <a:t>Hamilton-operator </a:t>
          </a:r>
          <a:r>
            <a:rPr lang="en-US" sz="1600" i="1" dirty="0"/>
            <a:t>H</a:t>
          </a:r>
        </a:p>
      </dgm:t>
    </dgm:pt>
    <dgm:pt modelId="{705A44C9-2788-4A46-9ADA-9695D6050305}" type="parTrans" cxnId="{94C89731-F274-834D-99D6-FDE93EE7BAAF}">
      <dgm:prSet/>
      <dgm:spPr/>
      <dgm:t>
        <a:bodyPr/>
        <a:lstStyle/>
        <a:p>
          <a:endParaRPr lang="en-US"/>
        </a:p>
      </dgm:t>
    </dgm:pt>
    <dgm:pt modelId="{3EB2B48F-BE1D-3640-8B7B-83790B082940}" type="sibTrans" cxnId="{94C89731-F274-834D-99D6-FDE93EE7BAAF}">
      <dgm:prSet/>
      <dgm:spPr/>
      <dgm:t>
        <a:bodyPr/>
        <a:lstStyle/>
        <a:p>
          <a:endParaRPr lang="en-US"/>
        </a:p>
      </dgm:t>
    </dgm:pt>
    <dgm:pt modelId="{D319730E-F5F1-A944-B90A-C2845C63A370}">
      <dgm:prSet phldrT="[Text]" custT="1"/>
      <dgm:spPr/>
      <dgm:t>
        <a:bodyPr/>
        <a:lstStyle/>
        <a:p>
          <a:r>
            <a:rPr lang="en-US" sz="1600" dirty="0" err="1"/>
            <a:t>Grunntilstand</a:t>
          </a:r>
          <a:r>
            <a:rPr lang="en-US" sz="1600" dirty="0"/>
            <a:t> </a:t>
          </a:r>
          <a:r>
            <a:rPr lang="nb-NO" sz="1600" dirty="0"/>
            <a:t>𝚿</a:t>
          </a:r>
          <a:endParaRPr lang="en-US" sz="1600" dirty="0"/>
        </a:p>
      </dgm:t>
    </dgm:pt>
    <dgm:pt modelId="{697D44CD-F7B4-074C-AB96-A9FCCCFC5FED}" type="parTrans" cxnId="{93DD8FFA-5C26-3B4B-912D-9546309A5198}">
      <dgm:prSet/>
      <dgm:spPr/>
      <dgm:t>
        <a:bodyPr/>
        <a:lstStyle/>
        <a:p>
          <a:endParaRPr lang="en-US"/>
        </a:p>
      </dgm:t>
    </dgm:pt>
    <dgm:pt modelId="{B8A8DE0E-7B26-CF4D-AA0C-69D18CFA8D85}" type="sibTrans" cxnId="{93DD8FFA-5C26-3B4B-912D-9546309A5198}">
      <dgm:prSet/>
      <dgm:spPr/>
      <dgm:t>
        <a:bodyPr/>
        <a:lstStyle/>
        <a:p>
          <a:endParaRPr lang="en-US"/>
        </a:p>
      </dgm:t>
    </dgm:pt>
    <dgm:pt modelId="{643B138D-F442-D74E-B34A-AF9B7A86C53C}">
      <dgm:prSet phldrT="[Text]" custT="1"/>
      <dgm:spPr>
        <a:solidFill>
          <a:srgbClr val="00B050"/>
        </a:solidFill>
      </dgm:spPr>
      <dgm:t>
        <a:bodyPr/>
        <a:lstStyle/>
        <a:p>
          <a:r>
            <a:rPr lang="en-US" sz="1600" dirty="0" err="1"/>
            <a:t>Tetthet</a:t>
          </a:r>
          <a:r>
            <a:rPr lang="en-US" sz="1600" dirty="0"/>
            <a:t> </a:t>
          </a:r>
          <a:r>
            <a:rPr lang="nb-NO" sz="1600" dirty="0"/>
            <a:t>𝜌</a:t>
          </a:r>
          <a:endParaRPr lang="en-US" sz="1600" dirty="0"/>
        </a:p>
      </dgm:t>
    </dgm:pt>
    <dgm:pt modelId="{5B17A8BA-77A6-E147-97AD-2FDA5C291AC0}" type="parTrans" cxnId="{A4147B39-5B06-4E41-862D-262580D4E2CC}">
      <dgm:prSet/>
      <dgm:spPr/>
      <dgm:t>
        <a:bodyPr/>
        <a:lstStyle/>
        <a:p>
          <a:endParaRPr lang="en-US"/>
        </a:p>
      </dgm:t>
    </dgm:pt>
    <dgm:pt modelId="{45D41C58-D500-6F42-9CFF-9DE3B35E73D5}" type="sibTrans" cxnId="{A4147B39-5B06-4E41-862D-262580D4E2CC}">
      <dgm:prSet/>
      <dgm:spPr/>
      <dgm:t>
        <a:bodyPr/>
        <a:lstStyle/>
        <a:p>
          <a:endParaRPr lang="en-US"/>
        </a:p>
      </dgm:t>
    </dgm:pt>
    <dgm:pt modelId="{616AC3D2-B15E-4D47-8AD5-BEA8A6F6A6E6}" type="pres">
      <dgm:prSet presAssocID="{BF1CBCAB-17D3-FD4B-A070-DFCC7F5B033F}" presName="cycle" presStyleCnt="0">
        <dgm:presLayoutVars>
          <dgm:dir/>
          <dgm:resizeHandles val="exact"/>
        </dgm:presLayoutVars>
      </dgm:prSet>
      <dgm:spPr/>
    </dgm:pt>
    <dgm:pt modelId="{BE1B4A60-CF3B-044B-A5CB-2F9C4E66EED8}" type="pres">
      <dgm:prSet presAssocID="{F73FF012-25A2-C14A-8AC9-E041A9BFC468}" presName="node" presStyleLbl="node1" presStyleIdx="0" presStyleCnt="4" custRadScaleRad="92070" custRadScaleInc="-12516">
        <dgm:presLayoutVars>
          <dgm:bulletEnabled val="1"/>
        </dgm:presLayoutVars>
      </dgm:prSet>
      <dgm:spPr/>
    </dgm:pt>
    <dgm:pt modelId="{85B47E57-A693-9C47-8DD0-750FF01C43FA}" type="pres">
      <dgm:prSet presAssocID="{5FC9F6E4-35C3-4C48-AAB5-812AB2DC9F23}" presName="sibTrans" presStyleLbl="sibTrans2D1" presStyleIdx="0" presStyleCnt="4"/>
      <dgm:spPr/>
    </dgm:pt>
    <dgm:pt modelId="{BB4FA1FC-8EF0-3A4A-AAF5-D78D38DEB1C7}" type="pres">
      <dgm:prSet presAssocID="{5FC9F6E4-35C3-4C48-AAB5-812AB2DC9F23}" presName="connectorText" presStyleLbl="sibTrans2D1" presStyleIdx="0" presStyleCnt="4"/>
      <dgm:spPr/>
    </dgm:pt>
    <dgm:pt modelId="{06D9551D-AAC7-3B48-8DF0-2DCB6BE19A48}" type="pres">
      <dgm:prSet presAssocID="{84FB9A8B-AFC0-E040-907C-8863A7F19603}" presName="node" presStyleLbl="node1" presStyleIdx="1" presStyleCnt="4" custRadScaleRad="224051" custRadScaleInc="-1256">
        <dgm:presLayoutVars>
          <dgm:bulletEnabled val="1"/>
        </dgm:presLayoutVars>
      </dgm:prSet>
      <dgm:spPr/>
    </dgm:pt>
    <dgm:pt modelId="{D10DDEA6-5477-0648-82B3-16878D354611}" type="pres">
      <dgm:prSet presAssocID="{3EB2B48F-BE1D-3640-8B7B-83790B082940}" presName="sibTrans" presStyleLbl="sibTrans2D1" presStyleIdx="1" presStyleCnt="4"/>
      <dgm:spPr/>
    </dgm:pt>
    <dgm:pt modelId="{6086AD27-6B1E-D643-BF33-31D64C1C274C}" type="pres">
      <dgm:prSet presAssocID="{3EB2B48F-BE1D-3640-8B7B-83790B082940}" presName="connectorText" presStyleLbl="sibTrans2D1" presStyleIdx="1" presStyleCnt="4"/>
      <dgm:spPr/>
    </dgm:pt>
    <dgm:pt modelId="{3CE582AA-6DB0-B041-9D12-4BD36DFE83F5}" type="pres">
      <dgm:prSet presAssocID="{D319730E-F5F1-A944-B90A-C2845C63A370}" presName="node" presStyleLbl="node1" presStyleIdx="2" presStyleCnt="4" custRadScaleRad="70808" custRadScaleInc="16293">
        <dgm:presLayoutVars>
          <dgm:bulletEnabled val="1"/>
        </dgm:presLayoutVars>
      </dgm:prSet>
      <dgm:spPr/>
    </dgm:pt>
    <dgm:pt modelId="{24DC9918-D196-C24E-876E-71663226D51D}" type="pres">
      <dgm:prSet presAssocID="{B8A8DE0E-7B26-CF4D-AA0C-69D18CFA8D85}" presName="sibTrans" presStyleLbl="sibTrans2D1" presStyleIdx="2" presStyleCnt="4"/>
      <dgm:spPr/>
    </dgm:pt>
    <dgm:pt modelId="{9001B6BF-01BF-2142-8F39-B885266CF6BC}" type="pres">
      <dgm:prSet presAssocID="{B8A8DE0E-7B26-CF4D-AA0C-69D18CFA8D85}" presName="connectorText" presStyleLbl="sibTrans2D1" presStyleIdx="2" presStyleCnt="4"/>
      <dgm:spPr/>
    </dgm:pt>
    <dgm:pt modelId="{93D013C8-C755-4848-9B8F-A2DA2CB9F8D3}" type="pres">
      <dgm:prSet presAssocID="{643B138D-F442-D74E-B34A-AF9B7A86C53C}" presName="node" presStyleLbl="node1" presStyleIdx="3" presStyleCnt="4" custRadScaleRad="238970" custRadScaleInc="1178">
        <dgm:presLayoutVars>
          <dgm:bulletEnabled val="1"/>
        </dgm:presLayoutVars>
      </dgm:prSet>
      <dgm:spPr/>
    </dgm:pt>
    <dgm:pt modelId="{4BE27F18-E80A-0640-8982-1FB2A4B69353}" type="pres">
      <dgm:prSet presAssocID="{45D41C58-D500-6F42-9CFF-9DE3B35E73D5}" presName="sibTrans" presStyleLbl="sibTrans2D1" presStyleIdx="3" presStyleCnt="4"/>
      <dgm:spPr/>
    </dgm:pt>
    <dgm:pt modelId="{0C9414FF-0D01-7345-BD0B-D49542570C6E}" type="pres">
      <dgm:prSet presAssocID="{45D41C58-D500-6F42-9CFF-9DE3B35E73D5}" presName="connectorText" presStyleLbl="sibTrans2D1" presStyleIdx="3" presStyleCnt="4"/>
      <dgm:spPr/>
    </dgm:pt>
  </dgm:ptLst>
  <dgm:cxnLst>
    <dgm:cxn modelId="{94C89731-F274-834D-99D6-FDE93EE7BAAF}" srcId="{BF1CBCAB-17D3-FD4B-A070-DFCC7F5B033F}" destId="{84FB9A8B-AFC0-E040-907C-8863A7F19603}" srcOrd="1" destOrd="0" parTransId="{705A44C9-2788-4A46-9ADA-9695D6050305}" sibTransId="{3EB2B48F-BE1D-3640-8B7B-83790B082940}"/>
    <dgm:cxn modelId="{A4147B39-5B06-4E41-862D-262580D4E2CC}" srcId="{BF1CBCAB-17D3-FD4B-A070-DFCC7F5B033F}" destId="{643B138D-F442-D74E-B34A-AF9B7A86C53C}" srcOrd="3" destOrd="0" parTransId="{5B17A8BA-77A6-E147-97AD-2FDA5C291AC0}" sibTransId="{45D41C58-D500-6F42-9CFF-9DE3B35E73D5}"/>
    <dgm:cxn modelId="{F2EE0E4C-6EF2-6246-8223-68EFF82FE365}" type="presOf" srcId="{45D41C58-D500-6F42-9CFF-9DE3B35E73D5}" destId="{0C9414FF-0D01-7345-BD0B-D49542570C6E}" srcOrd="1" destOrd="0" presId="urn:microsoft.com/office/officeart/2005/8/layout/cycle2"/>
    <dgm:cxn modelId="{3DC4AC52-23ED-A344-82E6-4E82F6EBF42E}" type="presOf" srcId="{D319730E-F5F1-A944-B90A-C2845C63A370}" destId="{3CE582AA-6DB0-B041-9D12-4BD36DFE83F5}" srcOrd="0" destOrd="0" presId="urn:microsoft.com/office/officeart/2005/8/layout/cycle2"/>
    <dgm:cxn modelId="{07EAE66A-7D81-7949-B89C-A299749D5BDF}" srcId="{BF1CBCAB-17D3-FD4B-A070-DFCC7F5B033F}" destId="{F73FF012-25A2-C14A-8AC9-E041A9BFC468}" srcOrd="0" destOrd="0" parTransId="{2A9F0732-DA43-FD44-8FB1-AFC0E29D9F91}" sibTransId="{5FC9F6E4-35C3-4C48-AAB5-812AB2DC9F23}"/>
    <dgm:cxn modelId="{41171774-2C9B-0D45-8326-AF5689E613D9}" type="presOf" srcId="{5FC9F6E4-35C3-4C48-AAB5-812AB2DC9F23}" destId="{BB4FA1FC-8EF0-3A4A-AAF5-D78D38DEB1C7}" srcOrd="1" destOrd="0" presId="urn:microsoft.com/office/officeart/2005/8/layout/cycle2"/>
    <dgm:cxn modelId="{19173B74-A580-564A-9526-9223E7DFB1D9}" type="presOf" srcId="{643B138D-F442-D74E-B34A-AF9B7A86C53C}" destId="{93D013C8-C755-4848-9B8F-A2DA2CB9F8D3}" srcOrd="0" destOrd="0" presId="urn:microsoft.com/office/officeart/2005/8/layout/cycle2"/>
    <dgm:cxn modelId="{9F8929B1-6B40-0243-AE7A-C9876724A527}" type="presOf" srcId="{B8A8DE0E-7B26-CF4D-AA0C-69D18CFA8D85}" destId="{24DC9918-D196-C24E-876E-71663226D51D}" srcOrd="0" destOrd="0" presId="urn:microsoft.com/office/officeart/2005/8/layout/cycle2"/>
    <dgm:cxn modelId="{C5BCC7B9-A50D-0045-8359-EFF38AC38439}" type="presOf" srcId="{5FC9F6E4-35C3-4C48-AAB5-812AB2DC9F23}" destId="{85B47E57-A693-9C47-8DD0-750FF01C43FA}" srcOrd="0" destOrd="0" presId="urn:microsoft.com/office/officeart/2005/8/layout/cycle2"/>
    <dgm:cxn modelId="{911BBBCD-1FA8-AB4D-A15C-DCE95EEE93EB}" type="presOf" srcId="{BF1CBCAB-17D3-FD4B-A070-DFCC7F5B033F}" destId="{616AC3D2-B15E-4D47-8AD5-BEA8A6F6A6E6}" srcOrd="0" destOrd="0" presId="urn:microsoft.com/office/officeart/2005/8/layout/cycle2"/>
    <dgm:cxn modelId="{F6CEEFCF-C36A-5F46-9AD2-583802087EB5}" type="presOf" srcId="{3EB2B48F-BE1D-3640-8B7B-83790B082940}" destId="{D10DDEA6-5477-0648-82B3-16878D354611}" srcOrd="0" destOrd="0" presId="urn:microsoft.com/office/officeart/2005/8/layout/cycle2"/>
    <dgm:cxn modelId="{44D98FD7-09AC-FE41-8E71-395627ED97F9}" type="presOf" srcId="{45D41C58-D500-6F42-9CFF-9DE3B35E73D5}" destId="{4BE27F18-E80A-0640-8982-1FB2A4B69353}" srcOrd="0" destOrd="0" presId="urn:microsoft.com/office/officeart/2005/8/layout/cycle2"/>
    <dgm:cxn modelId="{6A2FD4DF-ECB1-3249-BA04-3C338D62440E}" type="presOf" srcId="{3EB2B48F-BE1D-3640-8B7B-83790B082940}" destId="{6086AD27-6B1E-D643-BF33-31D64C1C274C}" srcOrd="1" destOrd="0" presId="urn:microsoft.com/office/officeart/2005/8/layout/cycle2"/>
    <dgm:cxn modelId="{DEC2EBE4-B92B-CA46-ACC1-ABE52841864F}" type="presOf" srcId="{B8A8DE0E-7B26-CF4D-AA0C-69D18CFA8D85}" destId="{9001B6BF-01BF-2142-8F39-B885266CF6BC}" srcOrd="1" destOrd="0" presId="urn:microsoft.com/office/officeart/2005/8/layout/cycle2"/>
    <dgm:cxn modelId="{F04412EC-FF08-7E48-BF32-3D04DA53E7ED}" type="presOf" srcId="{84FB9A8B-AFC0-E040-907C-8863A7F19603}" destId="{06D9551D-AAC7-3B48-8DF0-2DCB6BE19A48}" srcOrd="0" destOrd="0" presId="urn:microsoft.com/office/officeart/2005/8/layout/cycle2"/>
    <dgm:cxn modelId="{93DD8FFA-5C26-3B4B-912D-9546309A5198}" srcId="{BF1CBCAB-17D3-FD4B-A070-DFCC7F5B033F}" destId="{D319730E-F5F1-A944-B90A-C2845C63A370}" srcOrd="2" destOrd="0" parTransId="{697D44CD-F7B4-074C-AB96-A9FCCCFC5FED}" sibTransId="{B8A8DE0E-7B26-CF4D-AA0C-69D18CFA8D85}"/>
    <dgm:cxn modelId="{17DD5AFE-4959-1445-AD32-E880BB81B405}" type="presOf" srcId="{F73FF012-25A2-C14A-8AC9-E041A9BFC468}" destId="{BE1B4A60-CF3B-044B-A5CB-2F9C4E66EED8}" srcOrd="0" destOrd="0" presId="urn:microsoft.com/office/officeart/2005/8/layout/cycle2"/>
    <dgm:cxn modelId="{41D0D6E7-8EBC-FE40-9190-8404D76BAC73}" type="presParOf" srcId="{616AC3D2-B15E-4D47-8AD5-BEA8A6F6A6E6}" destId="{BE1B4A60-CF3B-044B-A5CB-2F9C4E66EED8}" srcOrd="0" destOrd="0" presId="urn:microsoft.com/office/officeart/2005/8/layout/cycle2"/>
    <dgm:cxn modelId="{D04B7017-501B-AC43-8624-2851CD194C66}" type="presParOf" srcId="{616AC3D2-B15E-4D47-8AD5-BEA8A6F6A6E6}" destId="{85B47E57-A693-9C47-8DD0-750FF01C43FA}" srcOrd="1" destOrd="0" presId="urn:microsoft.com/office/officeart/2005/8/layout/cycle2"/>
    <dgm:cxn modelId="{06D2AF41-2B97-3047-84B9-41C2FD5A8994}" type="presParOf" srcId="{85B47E57-A693-9C47-8DD0-750FF01C43FA}" destId="{BB4FA1FC-8EF0-3A4A-AAF5-D78D38DEB1C7}" srcOrd="0" destOrd="0" presId="urn:microsoft.com/office/officeart/2005/8/layout/cycle2"/>
    <dgm:cxn modelId="{66A986E0-88AD-8E44-92A8-D37412B58BE7}" type="presParOf" srcId="{616AC3D2-B15E-4D47-8AD5-BEA8A6F6A6E6}" destId="{06D9551D-AAC7-3B48-8DF0-2DCB6BE19A48}" srcOrd="2" destOrd="0" presId="urn:microsoft.com/office/officeart/2005/8/layout/cycle2"/>
    <dgm:cxn modelId="{CF4E7F00-6AA6-DD49-A12D-DF0D243D791F}" type="presParOf" srcId="{616AC3D2-B15E-4D47-8AD5-BEA8A6F6A6E6}" destId="{D10DDEA6-5477-0648-82B3-16878D354611}" srcOrd="3" destOrd="0" presId="urn:microsoft.com/office/officeart/2005/8/layout/cycle2"/>
    <dgm:cxn modelId="{766BCD9D-0408-2543-AC90-50B9D48CFB3C}" type="presParOf" srcId="{D10DDEA6-5477-0648-82B3-16878D354611}" destId="{6086AD27-6B1E-D643-BF33-31D64C1C274C}" srcOrd="0" destOrd="0" presId="urn:microsoft.com/office/officeart/2005/8/layout/cycle2"/>
    <dgm:cxn modelId="{91953730-89C5-9C47-AE08-FBD9D4B20D1A}" type="presParOf" srcId="{616AC3D2-B15E-4D47-8AD5-BEA8A6F6A6E6}" destId="{3CE582AA-6DB0-B041-9D12-4BD36DFE83F5}" srcOrd="4" destOrd="0" presId="urn:microsoft.com/office/officeart/2005/8/layout/cycle2"/>
    <dgm:cxn modelId="{6D293CCF-ECE1-8C4F-B215-0A6489503D35}" type="presParOf" srcId="{616AC3D2-B15E-4D47-8AD5-BEA8A6F6A6E6}" destId="{24DC9918-D196-C24E-876E-71663226D51D}" srcOrd="5" destOrd="0" presId="urn:microsoft.com/office/officeart/2005/8/layout/cycle2"/>
    <dgm:cxn modelId="{B195112B-CDBB-F745-A916-BEA2A4BCC69B}" type="presParOf" srcId="{24DC9918-D196-C24E-876E-71663226D51D}" destId="{9001B6BF-01BF-2142-8F39-B885266CF6BC}" srcOrd="0" destOrd="0" presId="urn:microsoft.com/office/officeart/2005/8/layout/cycle2"/>
    <dgm:cxn modelId="{76230D2C-3D77-9F4E-9686-77E36C7CE7F9}" type="presParOf" srcId="{616AC3D2-B15E-4D47-8AD5-BEA8A6F6A6E6}" destId="{93D013C8-C755-4848-9B8F-A2DA2CB9F8D3}" srcOrd="6" destOrd="0" presId="urn:microsoft.com/office/officeart/2005/8/layout/cycle2"/>
    <dgm:cxn modelId="{8968AD93-41B0-404B-847D-4F651D127F8E}" type="presParOf" srcId="{616AC3D2-B15E-4D47-8AD5-BEA8A6F6A6E6}" destId="{4BE27F18-E80A-0640-8982-1FB2A4B69353}" srcOrd="7" destOrd="0" presId="urn:microsoft.com/office/officeart/2005/8/layout/cycle2"/>
    <dgm:cxn modelId="{F2DB1114-FF19-9E4A-9FB9-F0B83C74F0DC}" type="presParOf" srcId="{4BE27F18-E80A-0640-8982-1FB2A4B69353}" destId="{0C9414FF-0D01-7345-BD0B-D49542570C6E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B4A60-CF3B-044B-A5CB-2F9C4E66EED8}">
      <dsp:nvSpPr>
        <dsp:cNvPr id="0" name=""/>
        <dsp:cNvSpPr/>
      </dsp:nvSpPr>
      <dsp:spPr>
        <a:xfrm>
          <a:off x="3377670" y="114723"/>
          <a:ext cx="1277257" cy="1277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Potensial</a:t>
          </a:r>
          <a:r>
            <a:rPr lang="en-US" sz="1600" kern="1200" dirty="0"/>
            <a:t> </a:t>
          </a:r>
          <a:r>
            <a:rPr lang="en-US" sz="1600" i="1" kern="1200" dirty="0" err="1"/>
            <a:t>V</a:t>
          </a:r>
          <a:r>
            <a:rPr lang="en-US" sz="1600" kern="1200" baseline="-25000" dirty="0" err="1"/>
            <a:t>nuc</a:t>
          </a:r>
          <a:endParaRPr lang="en-US" sz="1600" kern="1200" baseline="-25000" dirty="0"/>
        </a:p>
      </dsp:txBody>
      <dsp:txXfrm>
        <a:off x="3564720" y="301773"/>
        <a:ext cx="903157" cy="903157"/>
      </dsp:txXfrm>
    </dsp:sp>
    <dsp:sp modelId="{85B47E57-A693-9C47-8DD0-750FF01C43FA}">
      <dsp:nvSpPr>
        <dsp:cNvPr id="0" name=""/>
        <dsp:cNvSpPr/>
      </dsp:nvSpPr>
      <dsp:spPr>
        <a:xfrm rot="1259304">
          <a:off x="5009153" y="1133372"/>
          <a:ext cx="1119128" cy="431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5013443" y="1196427"/>
        <a:ext cx="989806" cy="258644"/>
      </dsp:txXfrm>
    </dsp:sp>
    <dsp:sp modelId="{06D9551D-AAC7-3B48-8DF0-2DCB6BE19A48}">
      <dsp:nvSpPr>
        <dsp:cNvPr id="0" name=""/>
        <dsp:cNvSpPr/>
      </dsp:nvSpPr>
      <dsp:spPr>
        <a:xfrm>
          <a:off x="6541651" y="1328527"/>
          <a:ext cx="1277257" cy="1277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Hamilton-operator </a:t>
          </a:r>
          <a:r>
            <a:rPr lang="en-US" sz="1600" i="1" kern="1200" dirty="0"/>
            <a:t>H</a:t>
          </a:r>
        </a:p>
      </dsp:txBody>
      <dsp:txXfrm>
        <a:off x="6728701" y="1515577"/>
        <a:ext cx="903157" cy="903157"/>
      </dsp:txXfrm>
    </dsp:sp>
    <dsp:sp modelId="{D10DDEA6-5477-0648-82B3-16878D354611}">
      <dsp:nvSpPr>
        <dsp:cNvPr id="0" name=""/>
        <dsp:cNvSpPr/>
      </dsp:nvSpPr>
      <dsp:spPr>
        <a:xfrm rot="9764098">
          <a:off x="5087907" y="2234231"/>
          <a:ext cx="1079089" cy="431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5214316" y="2301255"/>
        <a:ext cx="949767" cy="258644"/>
      </dsp:txXfrm>
    </dsp:sp>
    <dsp:sp modelId="{3CE582AA-6DB0-B041-9D12-4BD36DFE83F5}">
      <dsp:nvSpPr>
        <dsp:cNvPr id="0" name=""/>
        <dsp:cNvSpPr/>
      </dsp:nvSpPr>
      <dsp:spPr>
        <a:xfrm>
          <a:off x="3377666" y="2311881"/>
          <a:ext cx="1277257" cy="1277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Grunntilstand</a:t>
          </a:r>
          <a:r>
            <a:rPr lang="en-US" sz="1600" kern="1200" dirty="0"/>
            <a:t> </a:t>
          </a:r>
          <a:r>
            <a:rPr lang="nb-NO" sz="1600" kern="1200" dirty="0"/>
            <a:t>𝚿</a:t>
          </a:r>
          <a:endParaRPr lang="en-US" sz="1600" kern="1200" dirty="0"/>
        </a:p>
      </dsp:txBody>
      <dsp:txXfrm>
        <a:off x="3564716" y="2498931"/>
        <a:ext cx="903157" cy="903157"/>
      </dsp:txXfrm>
    </dsp:sp>
    <dsp:sp modelId="{24DC9918-D196-C24E-876E-71663226D51D}">
      <dsp:nvSpPr>
        <dsp:cNvPr id="0" name=""/>
        <dsp:cNvSpPr/>
      </dsp:nvSpPr>
      <dsp:spPr>
        <a:xfrm rot="11849257">
          <a:off x="1955524" y="2252283"/>
          <a:ext cx="1057442" cy="431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2081857" y="2357929"/>
        <a:ext cx="928120" cy="258644"/>
      </dsp:txXfrm>
    </dsp:sp>
    <dsp:sp modelId="{93D013C8-C755-4848-9B8F-A2DA2CB9F8D3}">
      <dsp:nvSpPr>
        <dsp:cNvPr id="0" name=""/>
        <dsp:cNvSpPr/>
      </dsp:nvSpPr>
      <dsp:spPr>
        <a:xfrm>
          <a:off x="256479" y="1328516"/>
          <a:ext cx="1277257" cy="1277257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Tetthet</a:t>
          </a:r>
          <a:r>
            <a:rPr lang="en-US" sz="1600" kern="1200" dirty="0"/>
            <a:t> </a:t>
          </a:r>
          <a:r>
            <a:rPr lang="nb-NO" sz="1600" kern="1200" dirty="0"/>
            <a:t>𝜌</a:t>
          </a:r>
          <a:endParaRPr lang="en-US" sz="1600" kern="1200" dirty="0"/>
        </a:p>
      </dsp:txBody>
      <dsp:txXfrm>
        <a:off x="443529" y="1515566"/>
        <a:ext cx="903157" cy="903157"/>
      </dsp:txXfrm>
    </dsp:sp>
    <dsp:sp modelId="{4BE27F18-E80A-0640-8982-1FB2A4B69353}">
      <dsp:nvSpPr>
        <dsp:cNvPr id="0" name=""/>
        <dsp:cNvSpPr/>
      </dsp:nvSpPr>
      <dsp:spPr>
        <a:xfrm rot="20324972">
          <a:off x="1877756" y="1155974"/>
          <a:ext cx="1097970" cy="431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1882153" y="1265625"/>
        <a:ext cx="968648" cy="2586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0CBB1AE-B262-4787-8C52-A05D0CE604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3FD16A-3B73-4A4E-801F-F604E6F8DCE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DD0C3-4885-4BAA-9AA1-C9918694A47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4A009-C602-41F4-8272-F25F5B05B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229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16T16:25:04.96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340 11 24575,'40'-5'0,"16"1"0,9 3 0,31 2 0,-46 0 0,0 0 0,46 3 0,-7-1 0,-20-1 0,8-1 0,13-1 0,2 0 0,-17 0 0,-22 0 0,-25 0 0,-10 0 0,-10 0 0,-5 0 0,-17 0 0,-56 0 0,-10-1 0,-13-1 0,11 1 0,-5 0 0,-1 0-211,-6 0 1,0 0-1,1 1 211,10 0 0,1 0 0,7 1 0,-5 1 0,10 2 0,-16 3 0,36 1 0,24 0 0,6 0 0,2 2 0,9-2 632,38-1-632,62-2 0,-27-2 0,6 0 0,17 2 0,7 1 0,-22 0 0,3 1 0,2 2-364,7 1 0,3 1 0,1 0 364,5 2 0,2-1 0,-3 0 0,-12-1 0,-3-1 0,-4-1 0,8 1 0,-11-3 0,-6-2 0,-73-7 0,-35 0 0,-10 0 0,-9 0 0,-21 0 0,-4 0 0,0 1 0,0 1 546,-1 1 0,4 2-546,23 1 0,5 1 0,-33 8 0,7 2 0,10-1 0,13-2 0,21-6 0,-2 2 0,2-2 0,-4 2 0,3-1 0,18-4 0,5 0 0,8 0-1696,24 15 0,-13-12 0,17 10 0</inkml:trace>
</inkml:ink>
</file>

<file path=ppt/media/image1.png>
</file>

<file path=ppt/media/image10.png>
</file>

<file path=ppt/media/image11.svg>
</file>

<file path=ppt/media/image12.jpg>
</file>

<file path=ppt/media/image13.jpg>
</file>

<file path=ppt/media/image14.png>
</file>

<file path=ppt/media/image15.svg>
</file>

<file path=ppt/media/image16.jp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jpeg>
</file>

<file path=ppt/media/image27.png>
</file>

<file path=ppt/media/image3.jpg>
</file>

<file path=ppt/media/image4.png>
</file>

<file path=ppt/media/image40.png>
</file>

<file path=ppt/media/image5.svg>
</file>

<file path=ppt/media/image5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51F8B-E38A-4262-93D6-EEE8CE2CF8CB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72985F-36CD-4D87-8C89-674A558E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291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32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63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95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26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57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9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20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52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41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856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115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24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959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20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41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88E0E6-7C70-EEEE-A44E-63DED49AD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617B1D-0A34-932B-71F5-B7DE0E77C6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4FD27E-D3B9-867F-F630-8C27FB832A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9ABEC-8EE3-095F-F2A6-500AA2CCED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296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69875-24EC-C11C-2D78-BA1B4D5FF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F59AB2-9D53-51DB-3FDC-B124343BEA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064CE4-E405-8914-4EE7-9F69CE97BD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E8211F-C062-31D2-B603-798B2D52FE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33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9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9.svg"/><Relationship Id="rId4" Type="http://schemas.openxmlformats.org/officeDocument/2006/relationships/image" Target="../media/image5.svg"/><Relationship Id="rId9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9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UiO Bild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E962FF3-951D-4441-9C7D-501471E5888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Rectangle 12" descr="Bakgrunn">
            <a:extLst>
              <a:ext uri="{FF2B5EF4-FFF2-40B4-BE49-F238E27FC236}">
                <a16:creationId xmlns:a16="http://schemas.microsoft.com/office/drawing/2014/main" id="{CDC2DD76-E94A-435B-BDB4-D10EA8D453D9}"/>
              </a:ext>
            </a:extLst>
          </p:cNvPr>
          <p:cNvSpPr/>
          <p:nvPr userDrawn="1"/>
        </p:nvSpPr>
        <p:spPr>
          <a:xfrm>
            <a:off x="0" y="0"/>
            <a:ext cx="620988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25" name="Text Placeholder 6" descr="Logo Universitetet i oslo">
            <a:extLst>
              <a:ext uri="{FF2B5EF4-FFF2-40B4-BE49-F238E27FC236}">
                <a16:creationId xmlns:a16="http://schemas.microsoft.com/office/drawing/2014/main" id="{7AED3548-5867-47BB-8575-A83E0A9CE3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6112" y="381854"/>
            <a:ext cx="5619582" cy="1116919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C827CE2-8409-4B09-A9E5-74716A2BA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038" y="3375167"/>
            <a:ext cx="5716962" cy="1547605"/>
          </a:xfrm>
        </p:spPr>
        <p:txBody>
          <a:bodyPr/>
          <a:lstStyle>
            <a:lvl1pPr>
              <a:lnSpc>
                <a:spcPct val="100000"/>
              </a:lnSpc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73782A73-0164-4D2C-BAD5-DF53C4F800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800" y="5199013"/>
            <a:ext cx="5716962" cy="25807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75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0C9865C8-230B-42BE-8B05-ECBF9A085E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3800" y="5456305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6371C43A-1652-4674-9385-53CBD321097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5723036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A1654625-2F9D-43A8-9B19-A1501B2C4B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6216634"/>
            <a:ext cx="5716962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Text Placeholder 4" descr="UiO segl">
            <a:extLst>
              <a:ext uri="{FF2B5EF4-FFF2-40B4-BE49-F238E27FC236}">
                <a16:creationId xmlns:a16="http://schemas.microsoft.com/office/drawing/2014/main" id="{D397E638-588F-47C4-8318-DB30D79BCF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4" name="addin_colorbox" hidden="1">
            <a:extLst>
              <a:ext uri="{FF2B5EF4-FFF2-40B4-BE49-F238E27FC236}">
                <a16:creationId xmlns:a16="http://schemas.microsoft.com/office/drawing/2014/main" id="{B34046E2-E0A0-4315-9411-04EBA19D54DA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6" name="addin_title" hidden="1">
            <a:extLst>
              <a:ext uri="{FF2B5EF4-FFF2-40B4-BE49-F238E27FC236}">
                <a16:creationId xmlns:a16="http://schemas.microsoft.com/office/drawing/2014/main" id="{EB9E8B29-78FF-422D-B648-7D4F0D403082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7" name="addin_text" hidden="1">
            <a:extLst>
              <a:ext uri="{FF2B5EF4-FFF2-40B4-BE49-F238E27FC236}">
                <a16:creationId xmlns:a16="http://schemas.microsoft.com/office/drawing/2014/main" id="{918F58FB-9B03-413E-989C-AE087C74A791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8" name="addin_image" hidden="1">
            <a:extLst>
              <a:ext uri="{FF2B5EF4-FFF2-40B4-BE49-F238E27FC236}">
                <a16:creationId xmlns:a16="http://schemas.microsoft.com/office/drawing/2014/main" id="{916BC30A-E2A3-4BB3-8175-D14FBA97BB4A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9" name="addin_grouplist" hidden="1">
            <a:extLst>
              <a:ext uri="{FF2B5EF4-FFF2-40B4-BE49-F238E27FC236}">
                <a16:creationId xmlns:a16="http://schemas.microsoft.com/office/drawing/2014/main" id="{189797EA-4203-48ED-9B9C-9481B1311A52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0" name="addin_logo" hidden="1">
            <a:extLst>
              <a:ext uri="{FF2B5EF4-FFF2-40B4-BE49-F238E27FC236}">
                <a16:creationId xmlns:a16="http://schemas.microsoft.com/office/drawing/2014/main" id="{D3C84601-A4D0-4B48-876F-9DC17367A2A1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pic>
        <p:nvPicPr>
          <p:cNvPr id="22" name="logo_hvit" descr="UiO Segl" hidden="1">
            <a:extLst>
              <a:ext uri="{FF2B5EF4-FFF2-40B4-BE49-F238E27FC236}">
                <a16:creationId xmlns:a16="http://schemas.microsoft.com/office/drawing/2014/main" id="{9312E79A-63CD-41D4-8EA6-B9BD7EBEEAD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785613" y="5457092"/>
            <a:ext cx="1025436" cy="1025436"/>
          </a:xfrm>
          <a:prstGeom prst="rect">
            <a:avLst/>
          </a:prstGeom>
        </p:spPr>
      </p:pic>
      <p:pic>
        <p:nvPicPr>
          <p:cNvPr id="23" name="logo_sort" descr="UiO Segl" hidden="1">
            <a:extLst>
              <a:ext uri="{FF2B5EF4-FFF2-40B4-BE49-F238E27FC236}">
                <a16:creationId xmlns:a16="http://schemas.microsoft.com/office/drawing/2014/main" id="{CCD2A0AF-6987-472B-AB0A-FE4E51B298B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785614" y="5457093"/>
            <a:ext cx="1025421" cy="1025421"/>
          </a:xfrm>
          <a:prstGeom prst="rect">
            <a:avLst/>
          </a:prstGeom>
        </p:spPr>
      </p:pic>
      <p:sp>
        <p:nvSpPr>
          <p:cNvPr id="24" name="addin_colorlist" hidden="1">
            <a:extLst>
              <a:ext uri="{FF2B5EF4-FFF2-40B4-BE49-F238E27FC236}">
                <a16:creationId xmlns:a16="http://schemas.microsoft.com/office/drawing/2014/main" id="{FD548E61-D022-4178-8722-46839AB856D2}"/>
              </a:ext>
            </a:extLst>
          </p:cNvPr>
          <p:cNvSpPr/>
          <p:nvPr userDrawn="1"/>
        </p:nvSpPr>
        <p:spPr>
          <a:xfrm>
            <a:off x="152400" y="-13141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</p:spTree>
    <p:extLst>
      <p:ext uri="{BB962C8B-B14F-4D97-AF65-F5344CB8AC3E}">
        <p14:creationId xmlns:p14="http://schemas.microsoft.com/office/powerpoint/2010/main" val="2955469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nstitutt Uthevet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B080593B-46D5-4272-829F-0AB9BB0A72E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09880" y="0"/>
            <a:ext cx="5982120" cy="685800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AA9DF7D4-90D1-427E-86F5-96B8E6DDF5C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5359BE4-B9E6-44C9-994B-4B43BA31858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9038" y="653143"/>
            <a:ext cx="5075367" cy="1204686"/>
          </a:xfrm>
        </p:spPr>
        <p:txBody>
          <a:bodyPr/>
          <a:lstStyle>
            <a:lvl1pPr marL="0" indent="0">
              <a:buNone/>
              <a:defRPr lang="en-US" sz="20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b-NO" dirty="0"/>
              <a:t>Navn på institutt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8A0E4F-1BA9-45F5-9553-E579F5F1C2D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9039" y="2302849"/>
            <a:ext cx="5080128" cy="1702414"/>
          </a:xfrm>
        </p:spPr>
        <p:txBody>
          <a:bodyPr/>
          <a:lstStyle>
            <a:lvl1pPr marL="0" indent="0">
              <a:buNone/>
              <a:defRPr sz="4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88EA911F-B545-4F74-AF42-9EC2B355D8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4E55111D-AB70-4D2B-9C10-0B91F296CDF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1DB45DBF-1D97-4017-83BE-AD48141222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88916788-1A25-4BF7-B2F3-11CED5D74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31" name="Graphic 30" descr="UiO segl">
            <a:extLst>
              <a:ext uri="{FF2B5EF4-FFF2-40B4-BE49-F238E27FC236}">
                <a16:creationId xmlns:a16="http://schemas.microsoft.com/office/drawing/2014/main" id="{27D749C7-8972-4648-8357-FE945BD112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53797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sfortegnelse 0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933" y="2503593"/>
            <a:ext cx="3717652" cy="1325563"/>
          </a:xfrm>
        </p:spPr>
        <p:txBody>
          <a:bodyPr/>
          <a:lstStyle>
            <a:lvl1pPr>
              <a:defRPr sz="4501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F5D4F5D-6A45-4660-B498-EC62A1753C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2667" y="1768008"/>
            <a:ext cx="5863168" cy="435133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4pPr>
          </a:lstStyle>
          <a:p>
            <a:pPr lvl="0"/>
            <a:r>
              <a:rPr lang="nb-NO" dirty="0"/>
              <a:t>Punkt A</a:t>
            </a:r>
          </a:p>
          <a:p>
            <a:pPr lvl="0"/>
            <a:r>
              <a:rPr lang="nb-NO" dirty="0"/>
              <a:t>Punkt B</a:t>
            </a:r>
          </a:p>
          <a:p>
            <a:pPr lvl="0"/>
            <a:r>
              <a:rPr lang="nb-NO" dirty="0"/>
              <a:t>Punkt C</a:t>
            </a:r>
          </a:p>
          <a:p>
            <a:pPr lvl="0"/>
            <a:r>
              <a:rPr lang="nb-NO" dirty="0"/>
              <a:t>Punkt D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9CB4958-81B1-49B9-BBDA-D042DC89C1F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6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sfortegnelse 0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933" y="2503593"/>
            <a:ext cx="3717652" cy="1325563"/>
          </a:xfrm>
        </p:spPr>
        <p:txBody>
          <a:bodyPr/>
          <a:lstStyle>
            <a:lvl1pPr>
              <a:defRPr sz="4501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40B9F-ECB7-4387-A58C-0A496B930A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36716" y="881598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A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36E426CF-9990-43F5-BE14-226088D8A7B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413844" y="881598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B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B679225E-A5E2-4DC8-9837-7BCA23C8E40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36715" y="2527399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C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A833A43-18E3-4392-918C-09F8E26D369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13844" y="2527399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D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23B8277-88D5-4007-B32D-B587FB6C14E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36714" y="4173201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E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366E2B9-433F-4D84-9677-520FBB3E32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413845" y="4173201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F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2B12D4E-956E-456A-B250-54F8DAC4F51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267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tels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DBCC00A-19CF-41BF-8147-46CE1C6A77C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/>
            </a:lvl1pPr>
          </a:lstStyle>
          <a:p>
            <a:r>
              <a:rPr lang="nb-NO"/>
              <a:t>Trykk - &gt; Sett inn -&gt; Bilde for å endre eller sette inn bilde</a:t>
            </a:r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45301A6-9B63-4AF8-9A67-C362499DE5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44304"/>
            <a:ext cx="9144000" cy="1655762"/>
          </a:xfrm>
        </p:spPr>
        <p:txBody>
          <a:bodyPr wrap="none" bIns="0" anchor="b"/>
          <a:lstStyle>
            <a:lvl1pPr marL="0" indent="0" algn="ctr">
              <a:buNone/>
              <a:defRPr sz="1750">
                <a:highlight>
                  <a:srgbClr val="FFFFFF"/>
                </a:highlight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nb-NO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7DF5643-8F24-4F16-9356-F129900A4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51019"/>
            <a:ext cx="9144000" cy="1878763"/>
          </a:xfrm>
        </p:spPr>
        <p:txBody>
          <a:bodyPr wrap="none" anchor="t"/>
          <a:lstStyle>
            <a:lvl1pPr algn="ctr">
              <a:defRPr sz="4501">
                <a:highlight>
                  <a:srgbClr val="FFFFFF"/>
                </a:highlight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8" name="Text Placeholder 4" descr="Logo Universitetet i oslo">
            <a:extLst>
              <a:ext uri="{FF2B5EF4-FFF2-40B4-BE49-F238E27FC236}">
                <a16:creationId xmlns:a16="http://schemas.microsoft.com/office/drawing/2014/main" id="{CB6C8A24-C7F7-483C-B347-EFA80560FB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001" y="6280142"/>
            <a:ext cx="1021262" cy="20298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0DAEC6C7-85EA-449B-8EE8-2D97BF53E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3FD976-C7D4-4015-A9BA-91E02E673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addin_colorlist" hidden="1">
            <a:extLst>
              <a:ext uri="{FF2B5EF4-FFF2-40B4-BE49-F238E27FC236}">
                <a16:creationId xmlns:a16="http://schemas.microsoft.com/office/drawing/2014/main" id="{F6C04A44-E476-4A49-B738-EE2D47D4BAD9}"/>
              </a:ext>
            </a:extLst>
          </p:cNvPr>
          <p:cNvSpPr/>
          <p:nvPr userDrawn="1"/>
        </p:nvSpPr>
        <p:spPr>
          <a:xfrm>
            <a:off x="0" y="-1442711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sid1, sid2, sid3, sid4</a:t>
            </a:r>
          </a:p>
        </p:txBody>
      </p:sp>
      <p:sp>
        <p:nvSpPr>
          <p:cNvPr id="10" name="addin_colorbox" hidden="1">
            <a:extLst>
              <a:ext uri="{FF2B5EF4-FFF2-40B4-BE49-F238E27FC236}">
                <a16:creationId xmlns:a16="http://schemas.microsoft.com/office/drawing/2014/main" id="{27C08BAF-0936-474D-B97E-5B57BFE4B3DC}"/>
              </a:ext>
            </a:extLst>
          </p:cNvPr>
          <p:cNvSpPr/>
          <p:nvPr userDrawn="1"/>
        </p:nvSpPr>
        <p:spPr>
          <a:xfrm>
            <a:off x="4973338" y="-1442711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1" name="addin_title" hidden="1">
            <a:extLst>
              <a:ext uri="{FF2B5EF4-FFF2-40B4-BE49-F238E27FC236}">
                <a16:creationId xmlns:a16="http://schemas.microsoft.com/office/drawing/2014/main" id="{CD588095-EB6E-4EE9-A470-1FC6B276AA84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2" name="addin_text" hidden="1">
            <a:extLst>
              <a:ext uri="{FF2B5EF4-FFF2-40B4-BE49-F238E27FC236}">
                <a16:creationId xmlns:a16="http://schemas.microsoft.com/office/drawing/2014/main" id="{01792D08-5194-467E-A9CB-E87CD6F0CF3C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4" name="addin_image" hidden="1">
            <a:extLst>
              <a:ext uri="{FF2B5EF4-FFF2-40B4-BE49-F238E27FC236}">
                <a16:creationId xmlns:a16="http://schemas.microsoft.com/office/drawing/2014/main" id="{7E0FF7D7-FC31-4FA1-B98D-9F5E73E0ED06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5" name="addin_background" hidden="1">
            <a:extLst>
              <a:ext uri="{FF2B5EF4-FFF2-40B4-BE49-F238E27FC236}">
                <a16:creationId xmlns:a16="http://schemas.microsoft.com/office/drawing/2014/main" id="{D73E79DB-AFAF-477A-B39A-3600CE59C832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addin_background</a:t>
            </a:r>
            <a:endParaRPr lang="nb-NO"/>
          </a:p>
        </p:txBody>
      </p:sp>
      <p:sp>
        <p:nvSpPr>
          <p:cNvPr id="16" name="addin_logo" hidden="1">
            <a:extLst>
              <a:ext uri="{FF2B5EF4-FFF2-40B4-BE49-F238E27FC236}">
                <a16:creationId xmlns:a16="http://schemas.microsoft.com/office/drawing/2014/main" id="{6D0ECAE0-D83D-477F-8858-4811F35FC31D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586852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 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0FAE04-E853-4650-A24D-5F754E1D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6"/>
          </a:solidFill>
        </p:spPr>
        <p:txBody>
          <a:bodyPr lIns="0" tIns="0" rIns="0" bIns="0"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marL="125438" marR="0" lvl="0" indent="-125438" algn="l" defTabSz="914446" rtl="0" eaLnBrk="1" fontAlgn="auto" latinLnBrk="0" hangingPunct="1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b-NO"/>
              <a:t>Trykk - &gt; Sett inn -&gt; Bilde for å endre eller sette inn bilde</a:t>
            </a:r>
            <a:endParaRPr lang="en-US"/>
          </a:p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2057638"/>
            <a:ext cx="9144000" cy="2733991"/>
          </a:xfrm>
        </p:spPr>
        <p:txBody>
          <a:bodyPr anchor="ctr"/>
          <a:lstStyle>
            <a:lvl1pPr algn="ctr">
              <a:lnSpc>
                <a:spcPct val="100000"/>
              </a:lnSpc>
              <a:defRPr sz="4501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r>
              <a:rPr lang="nb-NO" noProof="0" dirty="0"/>
              <a:t>Sitat</a:t>
            </a:r>
          </a:p>
        </p:txBody>
      </p:sp>
      <p:sp>
        <p:nvSpPr>
          <p:cNvPr id="11" name="Text Placeholder 4" descr="Logo Universitetet i oslo">
            <a:extLst>
              <a:ext uri="{FF2B5EF4-FFF2-40B4-BE49-F238E27FC236}">
                <a16:creationId xmlns:a16="http://schemas.microsoft.com/office/drawing/2014/main" id="{85E9E616-9857-4793-9543-97601CFB29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001" y="6280142"/>
            <a:ext cx="1021262" cy="20298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4" name="addin_colorlist" hidden="1">
            <a:extLst>
              <a:ext uri="{FF2B5EF4-FFF2-40B4-BE49-F238E27FC236}">
                <a16:creationId xmlns:a16="http://schemas.microsoft.com/office/drawing/2014/main" id="{3688BA85-E873-4370-B3DC-1DB3D6805327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sitk1, sitk2, sitk3</a:t>
            </a:r>
          </a:p>
        </p:txBody>
      </p:sp>
      <p:sp>
        <p:nvSpPr>
          <p:cNvPr id="5" name="addin_colorbox" hidden="1">
            <a:extLst>
              <a:ext uri="{FF2B5EF4-FFF2-40B4-BE49-F238E27FC236}">
                <a16:creationId xmlns:a16="http://schemas.microsoft.com/office/drawing/2014/main" id="{01750E1E-149D-4737-BB50-E180FD96210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6" name="addin_title" hidden="1">
            <a:extLst>
              <a:ext uri="{FF2B5EF4-FFF2-40B4-BE49-F238E27FC236}">
                <a16:creationId xmlns:a16="http://schemas.microsoft.com/office/drawing/2014/main" id="{8A95C1E6-41C2-4B63-A678-1197B885A271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7" name="addin_text" hidden="1">
            <a:extLst>
              <a:ext uri="{FF2B5EF4-FFF2-40B4-BE49-F238E27FC236}">
                <a16:creationId xmlns:a16="http://schemas.microsoft.com/office/drawing/2014/main" id="{88900728-1D9A-4CFE-BD46-77F03BBF6825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8" name="addin_image" hidden="1">
            <a:extLst>
              <a:ext uri="{FF2B5EF4-FFF2-40B4-BE49-F238E27FC236}">
                <a16:creationId xmlns:a16="http://schemas.microsoft.com/office/drawing/2014/main" id="{71F63DE9-1A9D-416E-8BF1-5DDBAC2C3665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9" name="addin_grouplist" hidden="1">
            <a:extLst>
              <a:ext uri="{FF2B5EF4-FFF2-40B4-BE49-F238E27FC236}">
                <a16:creationId xmlns:a16="http://schemas.microsoft.com/office/drawing/2014/main" id="{55453450-7C5E-47ED-8FB9-95BB5C190194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10" name="addin_background" hidden="1">
            <a:extLst>
              <a:ext uri="{FF2B5EF4-FFF2-40B4-BE49-F238E27FC236}">
                <a16:creationId xmlns:a16="http://schemas.microsoft.com/office/drawing/2014/main" id="{19DE1B7D-2015-4D3D-81DA-BE1C0B884B8C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Addin_background</a:t>
            </a:r>
            <a:endParaRPr lang="nb-NO"/>
          </a:p>
        </p:txBody>
      </p:sp>
      <p:sp>
        <p:nvSpPr>
          <p:cNvPr id="12" name="addin_colorlist" hidden="1">
            <a:extLst>
              <a:ext uri="{FF2B5EF4-FFF2-40B4-BE49-F238E27FC236}">
                <a16:creationId xmlns:a16="http://schemas.microsoft.com/office/drawing/2014/main" id="{2DACBF1F-1831-46CB-8E94-DAC5CC4C8A53}"/>
              </a:ext>
            </a:extLst>
          </p:cNvPr>
          <p:cNvSpPr/>
          <p:nvPr userDrawn="1"/>
        </p:nvSpPr>
        <p:spPr>
          <a:xfrm>
            <a:off x="2583335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sitk1, sitk2, sitk3</a:t>
            </a:r>
          </a:p>
        </p:txBody>
      </p:sp>
      <p:sp>
        <p:nvSpPr>
          <p:cNvPr id="13" name="addin_colorbox" hidden="1">
            <a:extLst>
              <a:ext uri="{FF2B5EF4-FFF2-40B4-BE49-F238E27FC236}">
                <a16:creationId xmlns:a16="http://schemas.microsoft.com/office/drawing/2014/main" id="{08780C0B-BBD9-4BF7-B461-4D609C762B61}"/>
              </a:ext>
            </a:extLst>
          </p:cNvPr>
          <p:cNvSpPr/>
          <p:nvPr userDrawn="1"/>
        </p:nvSpPr>
        <p:spPr>
          <a:xfrm>
            <a:off x="501427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4" name="addin_title" hidden="1">
            <a:extLst>
              <a:ext uri="{FF2B5EF4-FFF2-40B4-BE49-F238E27FC236}">
                <a16:creationId xmlns:a16="http://schemas.microsoft.com/office/drawing/2014/main" id="{3E5FC6D0-29E6-4763-9016-B07C6C2F674E}"/>
              </a:ext>
            </a:extLst>
          </p:cNvPr>
          <p:cNvSpPr/>
          <p:nvPr userDrawn="1"/>
        </p:nvSpPr>
        <p:spPr>
          <a:xfrm>
            <a:off x="987614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5" name="addin_text" hidden="1">
            <a:extLst>
              <a:ext uri="{FF2B5EF4-FFF2-40B4-BE49-F238E27FC236}">
                <a16:creationId xmlns:a16="http://schemas.microsoft.com/office/drawing/2014/main" id="{E5048523-44FB-402D-AF9A-189895D758AB}"/>
              </a:ext>
            </a:extLst>
          </p:cNvPr>
          <p:cNvSpPr/>
          <p:nvPr userDrawn="1"/>
        </p:nvSpPr>
        <p:spPr>
          <a:xfrm>
            <a:off x="1524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6" name="addin_image" hidden="1">
            <a:extLst>
              <a:ext uri="{FF2B5EF4-FFF2-40B4-BE49-F238E27FC236}">
                <a16:creationId xmlns:a16="http://schemas.microsoft.com/office/drawing/2014/main" id="{4EBCC3D3-FB5E-4C44-BD2A-4765289129B6}"/>
              </a:ext>
            </a:extLst>
          </p:cNvPr>
          <p:cNvSpPr/>
          <p:nvPr userDrawn="1"/>
        </p:nvSpPr>
        <p:spPr>
          <a:xfrm>
            <a:off x="2657476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7" name="addin_grouplist" hidden="1">
            <a:extLst>
              <a:ext uri="{FF2B5EF4-FFF2-40B4-BE49-F238E27FC236}">
                <a16:creationId xmlns:a16="http://schemas.microsoft.com/office/drawing/2014/main" id="{A21182DD-62B1-48E3-8A1E-30E0E49F8581}"/>
              </a:ext>
            </a:extLst>
          </p:cNvPr>
          <p:cNvSpPr/>
          <p:nvPr userDrawn="1"/>
        </p:nvSpPr>
        <p:spPr>
          <a:xfrm>
            <a:off x="5125738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18" name="addin_background" hidden="1">
            <a:extLst>
              <a:ext uri="{FF2B5EF4-FFF2-40B4-BE49-F238E27FC236}">
                <a16:creationId xmlns:a16="http://schemas.microsoft.com/office/drawing/2014/main" id="{DA65AA7C-2435-43EC-9E54-A952934DE561}"/>
              </a:ext>
            </a:extLst>
          </p:cNvPr>
          <p:cNvSpPr/>
          <p:nvPr userDrawn="1"/>
        </p:nvSpPr>
        <p:spPr>
          <a:xfrm>
            <a:off x="75940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Addin_background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31471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tekstboks med under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6C04064-582F-4194-A0D4-8D33390F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387AD4FF-2A17-41D2-9989-72E3EE53EDB7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9" y="1083366"/>
            <a:ext cx="11431663" cy="4975236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1829144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tekstbokser med under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6C04064-582F-4194-A0D4-8D33390F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A3A431AF-BD4A-47F9-9ACD-109F83F14269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5469089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8C4F134-43A3-438E-88E2-D8FF0EDE7A13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70" y="1704042"/>
            <a:ext cx="5469088" cy="4354559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003BB-F04C-4A8B-BC54-5FDD5D30356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342741" y="1003335"/>
            <a:ext cx="5469089" cy="494749"/>
          </a:xfrm>
        </p:spPr>
        <p:txBody>
          <a:bodyPr/>
          <a:lstStyle>
            <a:lvl1pPr marL="0" indent="0"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0524D80-7434-47CB-8898-52900F44078A}"/>
              </a:ext>
            </a:extLst>
          </p:cNvPr>
          <p:cNvSpPr>
            <a:spLocks noGrp="1"/>
          </p:cNvSpPr>
          <p:nvPr>
            <p:ph sz="half" idx="31"/>
          </p:nvPr>
        </p:nvSpPr>
        <p:spPr>
          <a:xfrm>
            <a:off x="6342741" y="1704042"/>
            <a:ext cx="5469089" cy="4354851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AAA207-8E55-477B-AF05-92D6F597A5B7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A7972B2-D533-401B-8556-469D52E0F4DD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016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høy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BBC24B24-8D61-4F79-AC7E-CAEA322622F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659098" y="371518"/>
            <a:ext cx="4152735" cy="5325998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51192628-F328-404D-8EFE-7A0B924C214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59097" y="5875993"/>
            <a:ext cx="4152735" cy="182608"/>
          </a:xfrm>
        </p:spPr>
        <p:txBody>
          <a:bodyPr/>
          <a:lstStyle>
            <a:lvl1pPr marL="0" indent="0" algn="r">
              <a:buNone/>
              <a:defRPr sz="750">
                <a:solidFill>
                  <a:srgbClr val="524B48"/>
                </a:solidFill>
              </a:defRPr>
            </a:lvl1pPr>
          </a:lstStyle>
          <a:p>
            <a:pPr lvl="0"/>
            <a:r>
              <a:rPr lang="nb-NO" dirty="0"/>
              <a:t>Fotokreditt / Bildetekst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00DEDF7-A715-4410-ACF2-29795822F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5715831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0A05AF4-63D3-4127-BC34-6BD82C03AF3F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5715831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71E44F0B-F496-4E85-AC77-361685F3DAE7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69" y="1704042"/>
            <a:ext cx="5715831" cy="4354559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9125386-EE30-45FB-BA78-8A032E308E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9861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9F22D83-B5FE-4078-A904-43A001589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4269EB-52A0-4947-98BF-6FDC43498788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380168" y="1180008"/>
            <a:ext cx="11431664" cy="4720030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Tx/>
              <a:buNone/>
              <a:defRPr sz="1500" b="0" i="0" u="none" cap="none">
                <a:solidFill>
                  <a:srgbClr val="000000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77B9B8B-41DA-40B7-A3EE-81571DB48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7015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tekstbokser med in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E1DAFF44-670E-4F4C-85A7-C39E379A8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A53454CC-87E9-4EB8-A148-E8917C513AF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0168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B68EB7-26DD-44B0-B503-B133010AD6D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79851" y="1710199"/>
            <a:ext cx="3524319" cy="81535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F24F2E76-C57A-43E9-AE90-9A5885C83A5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377360" y="2793528"/>
            <a:ext cx="3524319" cy="287543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04FE8AE5-898D-4838-B222-D9178BD548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33840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871769-9C00-4F59-9847-667CD9B433B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33841" y="1720927"/>
            <a:ext cx="3524319" cy="81535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3FA1C9B2-210C-4D25-800A-903735EC531A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333839" y="2793528"/>
            <a:ext cx="3524320" cy="287543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734C1ED4-971E-4006-9901-E3C5A2D1ADF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7512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7F28ED8-40A8-43F5-9C35-FA0A7A4B7B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287513" y="1710199"/>
            <a:ext cx="3524639" cy="81535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920B93BE-FC97-4838-B295-13DE19DE7FB1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284385" y="2793528"/>
            <a:ext cx="3524639" cy="287543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3EB74F5A-3F59-4167-9DC8-330443F355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15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UiO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2" descr="Bakgrunn">
            <a:extLst>
              <a:ext uri="{FF2B5EF4-FFF2-40B4-BE49-F238E27FC236}">
                <a16:creationId xmlns:a16="http://schemas.microsoft.com/office/drawing/2014/main" id="{80CF6147-1B60-436B-ABD0-E426D3DDF3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1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F839063B-4438-46C0-A11A-618196F7669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0" name="Text Placeholder 6" descr="Logo Universitetet i oslo">
            <a:extLst>
              <a:ext uri="{FF2B5EF4-FFF2-40B4-BE49-F238E27FC236}">
                <a16:creationId xmlns:a16="http://schemas.microsoft.com/office/drawing/2014/main" id="{36E824D8-5207-4DF5-BD9E-C1307AD980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6112" y="381854"/>
            <a:ext cx="5619582" cy="111691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69DA1E-EAF3-4579-9C13-A3B45E22F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038" y="3375167"/>
            <a:ext cx="5716962" cy="1547605"/>
          </a:xfrm>
        </p:spPr>
        <p:txBody>
          <a:bodyPr/>
          <a:lstStyle>
            <a:lvl1pPr>
              <a:lnSpc>
                <a:spcPct val="100000"/>
              </a:lnSpc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502EFC6A-E5AE-4CDD-893A-8151185CCF9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800" y="5199013"/>
            <a:ext cx="5716962" cy="25807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75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38E5FEA3-8D79-4D56-9664-2703F65E1E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3800" y="5456305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74BFEE26-19F8-420D-B230-46123EBE4C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5723036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F7CD78E4-773D-43A0-AF45-F06FF64BD1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6216634"/>
            <a:ext cx="5716962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5" name="Text Placeholder 4" descr="UiO segl">
            <a:extLst>
              <a:ext uri="{FF2B5EF4-FFF2-40B4-BE49-F238E27FC236}">
                <a16:creationId xmlns:a16="http://schemas.microsoft.com/office/drawing/2014/main" id="{F9A19FD8-51AB-4838-9B3F-0C4ED0CDF7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6" name="addin_colorlist" hidden="1">
            <a:extLst>
              <a:ext uri="{FF2B5EF4-FFF2-40B4-BE49-F238E27FC236}">
                <a16:creationId xmlns:a16="http://schemas.microsoft.com/office/drawing/2014/main" id="{9C89DC5C-C295-4993-8094-F0B8D6618A6F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27" name="addin_colorbox" hidden="1">
            <a:extLst>
              <a:ext uri="{FF2B5EF4-FFF2-40B4-BE49-F238E27FC236}">
                <a16:creationId xmlns:a16="http://schemas.microsoft.com/office/drawing/2014/main" id="{2CC73354-08EE-44A2-AB48-A462E1508E46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28" name="addin_title" hidden="1">
            <a:extLst>
              <a:ext uri="{FF2B5EF4-FFF2-40B4-BE49-F238E27FC236}">
                <a16:creationId xmlns:a16="http://schemas.microsoft.com/office/drawing/2014/main" id="{26C6DF9C-269B-4A64-898A-65E2DB4E1958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29" name="addin_text" hidden="1">
            <a:extLst>
              <a:ext uri="{FF2B5EF4-FFF2-40B4-BE49-F238E27FC236}">
                <a16:creationId xmlns:a16="http://schemas.microsoft.com/office/drawing/2014/main" id="{DEF32610-8099-45EC-A831-EA132BB98DEB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30" name="addin_image" hidden="1">
            <a:extLst>
              <a:ext uri="{FF2B5EF4-FFF2-40B4-BE49-F238E27FC236}">
                <a16:creationId xmlns:a16="http://schemas.microsoft.com/office/drawing/2014/main" id="{FCBF301A-51A4-47F6-A13E-EA0C05B57077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31" name="addin_grouplist" hidden="1">
            <a:extLst>
              <a:ext uri="{FF2B5EF4-FFF2-40B4-BE49-F238E27FC236}">
                <a16:creationId xmlns:a16="http://schemas.microsoft.com/office/drawing/2014/main" id="{31339D77-A008-41C5-8746-5E52634CF5F3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32" name="addin_logo" hidden="1">
            <a:extLst>
              <a:ext uri="{FF2B5EF4-FFF2-40B4-BE49-F238E27FC236}">
                <a16:creationId xmlns:a16="http://schemas.microsoft.com/office/drawing/2014/main" id="{826D203C-01F5-46E6-8CA5-6E8C2BD43803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pic>
        <p:nvPicPr>
          <p:cNvPr id="33" name="logo_hvit" descr="UiO Segl" hidden="1">
            <a:extLst>
              <a:ext uri="{FF2B5EF4-FFF2-40B4-BE49-F238E27FC236}">
                <a16:creationId xmlns:a16="http://schemas.microsoft.com/office/drawing/2014/main" id="{D427F631-71AD-40A0-9DBF-5B89C6D6AF8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85613" y="5457092"/>
            <a:ext cx="1025436" cy="1025436"/>
          </a:xfrm>
          <a:prstGeom prst="rect">
            <a:avLst/>
          </a:prstGeom>
        </p:spPr>
      </p:pic>
      <p:pic>
        <p:nvPicPr>
          <p:cNvPr id="34" name="logo_sort" descr="UiO Segl" hidden="1">
            <a:extLst>
              <a:ext uri="{FF2B5EF4-FFF2-40B4-BE49-F238E27FC236}">
                <a16:creationId xmlns:a16="http://schemas.microsoft.com/office/drawing/2014/main" id="{79A0A5BE-15A5-45D3-AAD4-DA46706180E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85614" y="5457093"/>
            <a:ext cx="1025421" cy="102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009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bilder top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794FAB1-D6B5-4A8A-91E4-BEB7326A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37" name="Picture Placeholder 4">
            <a:extLst>
              <a:ext uri="{FF2B5EF4-FFF2-40B4-BE49-F238E27FC236}">
                <a16:creationId xmlns:a16="http://schemas.microsoft.com/office/drawing/2014/main" id="{8DB62B9B-DA6F-4B28-8109-CB17B37FC57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380168" y="1002716"/>
            <a:ext cx="3558980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D77A5E11-842C-4FB6-815C-DFB3ABB627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1050" y="2604949"/>
            <a:ext cx="3558098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608D3BA1-A495-4A81-AEDF-108083B425F7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68" y="3302287"/>
            <a:ext cx="3612984" cy="23666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34" name="Picture Placeholder 4">
            <a:extLst>
              <a:ext uri="{FF2B5EF4-FFF2-40B4-BE49-F238E27FC236}">
                <a16:creationId xmlns:a16="http://schemas.microsoft.com/office/drawing/2014/main" id="{8DBA5C73-7C13-4B90-AB3C-33800055D04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19317" y="1002716"/>
            <a:ext cx="3556173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A5F10688-3BD3-4100-93E4-DF84C9CFDBE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22127" y="2604949"/>
            <a:ext cx="3553363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3F640CBC-9652-48BE-BF08-FD238D950C8A}"/>
              </a:ext>
            </a:extLst>
          </p:cNvPr>
          <p:cNvSpPr>
            <a:spLocks noGrp="1"/>
          </p:cNvSpPr>
          <p:nvPr>
            <p:ph sz="half" idx="26"/>
          </p:nvPr>
        </p:nvSpPr>
        <p:spPr>
          <a:xfrm>
            <a:off x="4316509" y="3302287"/>
            <a:ext cx="3612984" cy="23666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A93925D5-5699-4BE0-AEE8-00634046ACB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255658" y="1002716"/>
            <a:ext cx="3556173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7F0F2B16-0190-4211-A226-C7673C0595F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58468" y="2604949"/>
            <a:ext cx="3553363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86DB7C2-F2F4-4198-835C-1F0811212739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8252851" y="3302287"/>
            <a:ext cx="3612984" cy="23666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536D8A58-B677-4BBF-8564-3532CB713F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599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 tekstbok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6C04064-582F-4194-A0D4-8D33390F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A3A431AF-BD4A-47F9-9ACD-109F83F14269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11431664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6" name="Text Placeholder 21">
            <a:extLst>
              <a:ext uri="{FF2B5EF4-FFF2-40B4-BE49-F238E27FC236}">
                <a16:creationId xmlns:a16="http://schemas.microsoft.com/office/drawing/2014/main" id="{B72D2E40-18A8-4D11-A79B-F130A143E05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0168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FBF46E5C-C7CD-4024-B778-D17BB07C10CB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68" y="2307944"/>
            <a:ext cx="2703713" cy="336101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44" name="Text Placeholder 21">
            <a:extLst>
              <a:ext uri="{FF2B5EF4-FFF2-40B4-BE49-F238E27FC236}">
                <a16:creationId xmlns:a16="http://schemas.microsoft.com/office/drawing/2014/main" id="{3E2AF5D0-334B-4117-BADC-AC9D08C21C5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303806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Content Placeholder 3">
            <a:extLst>
              <a:ext uri="{FF2B5EF4-FFF2-40B4-BE49-F238E27FC236}">
                <a16:creationId xmlns:a16="http://schemas.microsoft.com/office/drawing/2014/main" id="{542EDCC5-87FC-4341-AA76-9AE955848C54}"/>
              </a:ext>
            </a:extLst>
          </p:cNvPr>
          <p:cNvSpPr>
            <a:spLocks noGrp="1"/>
          </p:cNvSpPr>
          <p:nvPr>
            <p:ph sz="half" idx="27"/>
          </p:nvPr>
        </p:nvSpPr>
        <p:spPr>
          <a:xfrm>
            <a:off x="3303806" y="2307943"/>
            <a:ext cx="2703713" cy="336101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42" name="Text Placeholder 21">
            <a:extLst>
              <a:ext uri="{FF2B5EF4-FFF2-40B4-BE49-F238E27FC236}">
                <a16:creationId xmlns:a16="http://schemas.microsoft.com/office/drawing/2014/main" id="{B6D298D6-0193-4F36-B987-5B03BFD64A7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5962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Content Placeholder 3">
            <a:extLst>
              <a:ext uri="{FF2B5EF4-FFF2-40B4-BE49-F238E27FC236}">
                <a16:creationId xmlns:a16="http://schemas.microsoft.com/office/drawing/2014/main" id="{E25FBBCD-FAB3-496C-9023-BEA9649A7EA4}"/>
              </a:ext>
            </a:extLst>
          </p:cNvPr>
          <p:cNvSpPr>
            <a:spLocks noGrp="1"/>
          </p:cNvSpPr>
          <p:nvPr>
            <p:ph sz="half" idx="25"/>
          </p:nvPr>
        </p:nvSpPr>
        <p:spPr>
          <a:xfrm>
            <a:off x="6205962" y="2307944"/>
            <a:ext cx="2703713" cy="336101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84EBD52D-9372-4482-9683-865699B9658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8118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86DB7C2-F2F4-4198-835C-1F0811212739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9108118" y="2307943"/>
            <a:ext cx="2703713" cy="3361013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AE5EE307-16A7-4BB4-826C-FE03F2BC5A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108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 bilder top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7F856006-F837-40CC-A206-116358E51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DC80BDF2-BFAE-4432-9B71-EC93BBDB264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167" y="1002716"/>
            <a:ext cx="2716859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11FE7522-682F-43A2-922B-D0B51A4624B9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2604949"/>
            <a:ext cx="2716858" cy="494749"/>
          </a:xfrm>
        </p:spPr>
        <p:txBody>
          <a:bodyPr anchor="t"/>
          <a:lstStyle>
            <a:lvl1pPr marL="0" indent="0" algn="l">
              <a:buNone/>
              <a:defRPr sz="15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480D74DD-4A50-49DD-9306-A23A22079643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7" y="3292760"/>
            <a:ext cx="2716858" cy="2376198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388075E-3AFC-4298-92EB-455858EE4D0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86577" y="1002716"/>
            <a:ext cx="2716859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5EE1A38-0897-4573-99F1-2AAFFB9267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86578" y="2604949"/>
            <a:ext cx="2716858" cy="494749"/>
          </a:xfrm>
        </p:spPr>
        <p:txBody>
          <a:bodyPr anchor="t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71E44F0B-F496-4E85-AC77-361685F3DAE7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286578" y="3292761"/>
            <a:ext cx="2716858" cy="2376198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3D1BDEE6-8393-45A2-903D-6459074B30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192988" y="1002716"/>
            <a:ext cx="2716859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2D7B525A-A39D-4409-889F-3E50319F94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92988" y="2604949"/>
            <a:ext cx="2716858" cy="494749"/>
          </a:xfrm>
        </p:spPr>
        <p:txBody>
          <a:bodyPr anchor="t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A3C6FFF7-1BD6-4C2E-949A-7AEAD2340CC4}"/>
              </a:ext>
            </a:extLst>
          </p:cNvPr>
          <p:cNvSpPr>
            <a:spLocks noGrp="1"/>
          </p:cNvSpPr>
          <p:nvPr>
            <p:ph sz="half" idx="28"/>
          </p:nvPr>
        </p:nvSpPr>
        <p:spPr>
          <a:xfrm>
            <a:off x="6192988" y="3292761"/>
            <a:ext cx="2716858" cy="2376198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BBC24B24-8D61-4F79-AC7E-CAEA322622F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094974" y="1040821"/>
            <a:ext cx="2716858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22AA6F0B-4FE7-4E1E-A833-9372AA44889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094974" y="2604949"/>
            <a:ext cx="2716858" cy="494749"/>
          </a:xfrm>
        </p:spPr>
        <p:txBody>
          <a:bodyPr anchor="t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86DB7C2-F2F4-4198-835C-1F0811212739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9094974" y="3292761"/>
            <a:ext cx="2716858" cy="2376197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9C3F215E-98D7-4E75-AF2C-6DC421F9F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9949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bil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00F89B0E-F421-45EF-8C78-C84FEFC48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F7BB50C2-6F95-4C0A-8590-741501231A71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11431664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0001077-9CBF-4E3B-BC21-E948C160E96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80168" y="1729109"/>
            <a:ext cx="5611759" cy="3948448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41D3FFA-A749-48E7-93B6-E3608A598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0168" y="5875993"/>
            <a:ext cx="5611760" cy="182608"/>
          </a:xfrm>
        </p:spPr>
        <p:txBody>
          <a:bodyPr/>
          <a:lstStyle>
            <a:lvl1pPr marL="0" indent="0" algn="r">
              <a:buNone/>
              <a:defRPr sz="750">
                <a:solidFill>
                  <a:srgbClr val="524B48"/>
                </a:solidFill>
              </a:defRPr>
            </a:lvl1pPr>
          </a:lstStyle>
          <a:p>
            <a:pPr lvl="0"/>
            <a:r>
              <a:rPr lang="nb-NO" dirty="0"/>
              <a:t>Fotokreditt / Bildetekst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89F89F-F92D-4257-8097-9A576478EB5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72201" y="1729109"/>
            <a:ext cx="5611759" cy="3948448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D368394-9DFE-49F7-8B3A-C5D11ABAF3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00072" y="5875993"/>
            <a:ext cx="5583887" cy="182608"/>
          </a:xfrm>
        </p:spPr>
        <p:txBody>
          <a:bodyPr/>
          <a:lstStyle>
            <a:lvl1pPr marL="0" indent="0" algn="r">
              <a:buNone/>
              <a:defRPr sz="750">
                <a:solidFill>
                  <a:srgbClr val="524B48"/>
                </a:solidFill>
              </a:defRPr>
            </a:lvl1pPr>
          </a:lstStyle>
          <a:p>
            <a:pPr lvl="0"/>
            <a:r>
              <a:rPr lang="nb-NO" dirty="0"/>
              <a:t>Fotokreditt / Bildetekst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78C22F4-77A5-4B84-BD5E-2A59A32FB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FAE41322-259C-45E1-8EBA-CD9AEBC31A7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9036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>
            <a:extLst>
              <a:ext uri="{FF2B5EF4-FFF2-40B4-BE49-F238E27FC236}">
                <a16:creationId xmlns:a16="http://schemas.microsoft.com/office/drawing/2014/main" id="{53F87D86-02F1-4288-ADF3-CFC53D24C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78A54228-A18C-49D4-8BAE-55234982E1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80168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37AE244-E30D-4FB2-98A6-B9EC37B05A9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0170" y="1710901"/>
            <a:ext cx="3524319" cy="3958058"/>
          </a:xfrm>
          <a:prstGeom prst="rect">
            <a:avLst/>
          </a:prstGeom>
          <a:noFill/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16109106-4360-48AE-97EE-22C402C46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33840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CA0C917-5130-4608-85A6-627EB2AFD5D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33842" y="1703168"/>
            <a:ext cx="3524319" cy="3958058"/>
          </a:xfrm>
          <a:prstGeom prst="rect">
            <a:avLst/>
          </a:prstGeom>
          <a:noFill/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7F0F2B16-0190-4211-A226-C7673C0595F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7512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0C61C4C-3830-4483-B223-21FD6F02122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287514" y="1703168"/>
            <a:ext cx="3524319" cy="3958058"/>
          </a:xfrm>
          <a:prstGeom prst="rect">
            <a:avLst/>
          </a:prstGeom>
          <a:noFill/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BD9063C-F778-46E7-8697-C72B9C1AA8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2121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ort bilde utfyll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5C0B4E6-5502-441C-BDE1-D20B19081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BBC24B24-8D61-4F79-AC7E-CAEA322622F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1180008"/>
            <a:ext cx="12192000" cy="5677992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ext Placeholder 4" descr="Logo Universitetet i oslo">
            <a:extLst>
              <a:ext uri="{FF2B5EF4-FFF2-40B4-BE49-F238E27FC236}">
                <a16:creationId xmlns:a16="http://schemas.microsoft.com/office/drawing/2014/main" id="{47006D2C-998F-4DB7-B481-B9B3DCDC0DA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001" y="6280142"/>
            <a:ext cx="1021262" cy="20298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554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BD289F-AA6B-4FB2-A81B-530238144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1492D-B242-4BDE-940A-6ED6C625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89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UiO Fullbredde Bild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2" descr="Bakgrunn">
            <a:extLst>
              <a:ext uri="{FF2B5EF4-FFF2-40B4-BE49-F238E27FC236}">
                <a16:creationId xmlns:a16="http://schemas.microsoft.com/office/drawing/2014/main" id="{659A8DBD-BD7A-4EDC-B67F-D66D4E02E6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5483" y="12355"/>
            <a:ext cx="10343114" cy="6833287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8534B2-2B3C-45E4-A5C6-20DB83FC5B6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846263" y="12356"/>
            <a:ext cx="10345737" cy="6832943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Rectangle 12" descr="Bakgrunn">
            <a:extLst>
              <a:ext uri="{FF2B5EF4-FFF2-40B4-BE49-F238E27FC236}">
                <a16:creationId xmlns:a16="http://schemas.microsoft.com/office/drawing/2014/main" id="{CDC2DD76-E94A-435B-BDB4-D10EA8D453D9}"/>
              </a:ext>
            </a:extLst>
          </p:cNvPr>
          <p:cNvSpPr/>
          <p:nvPr userDrawn="1"/>
        </p:nvSpPr>
        <p:spPr>
          <a:xfrm>
            <a:off x="0" y="0"/>
            <a:ext cx="184891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37" name="Text Placeholder 6" descr="Logo Universitetet i oslo">
            <a:extLst>
              <a:ext uri="{FF2B5EF4-FFF2-40B4-BE49-F238E27FC236}">
                <a16:creationId xmlns:a16="http://schemas.microsoft.com/office/drawing/2014/main" id="{F29784C4-AE21-4452-BCC9-BC75C914498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112" y="381854"/>
            <a:ext cx="5619582" cy="1116919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39" name="Title 6">
            <a:extLst>
              <a:ext uri="{FF2B5EF4-FFF2-40B4-BE49-F238E27FC236}">
                <a16:creationId xmlns:a16="http://schemas.microsoft.com/office/drawing/2014/main" id="{5D15D34C-2B62-4A4C-AEE9-82137A8B1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3594" y="3346829"/>
            <a:ext cx="5611203" cy="1797779"/>
          </a:xfrm>
        </p:spPr>
        <p:txBody>
          <a:bodyPr/>
          <a:lstStyle>
            <a:lvl1pPr>
              <a:lnSpc>
                <a:spcPct val="100000"/>
              </a:lnSpc>
              <a:defRPr sz="4500">
                <a:highlight>
                  <a:srgbClr val="FFFFFF"/>
                </a:highligh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Subtitle 2">
            <a:extLst>
              <a:ext uri="{FF2B5EF4-FFF2-40B4-BE49-F238E27FC236}">
                <a16:creationId xmlns:a16="http://schemas.microsoft.com/office/drawing/2014/main" id="{291ADE13-A8F2-46E2-995A-5B5A00B970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63595" y="5199013"/>
            <a:ext cx="1584852" cy="269304"/>
          </a:xfrm>
        </p:spPr>
        <p:txBody>
          <a:bodyPr wrap="none" lIns="0" tIns="0" rIns="0" bIns="0">
            <a:spAutoFit/>
          </a:bodyPr>
          <a:lstStyle>
            <a:lvl1pPr marL="0" indent="0" algn="l">
              <a:spcBef>
                <a:spcPts val="0"/>
              </a:spcBef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id="{7E6BC4FE-C55B-40DF-BE2C-B4A366CA9E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63594" y="5468760"/>
            <a:ext cx="478977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2A5C5038-A44D-4A5A-B6E6-4A3A664078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63594" y="5735491"/>
            <a:ext cx="586699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6D771372-9AD5-430D-A81A-2E8203086F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63595" y="6264544"/>
            <a:ext cx="1161660" cy="269304"/>
          </a:xfrm>
        </p:spPr>
        <p:txBody>
          <a:bodyPr wrap="none" lIns="0" tIns="0" rIns="0" bIns="0">
            <a:spAutoFit/>
          </a:bodyPr>
          <a:lstStyle>
            <a:lvl1pPr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endParaRPr lang="en-US">
              <a:highlight>
                <a:srgbClr val="FFFFFF"/>
              </a:highlight>
            </a:endParaRP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17DA3A3C-41C9-4BB1-8AF6-64A31B42E6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5" name="addin_colorbox" hidden="1">
            <a:extLst>
              <a:ext uri="{FF2B5EF4-FFF2-40B4-BE49-F238E27FC236}">
                <a16:creationId xmlns:a16="http://schemas.microsoft.com/office/drawing/2014/main" id="{49401EE1-2446-4FF1-9952-199B1AD33AA8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6" name="addin_title" hidden="1">
            <a:extLst>
              <a:ext uri="{FF2B5EF4-FFF2-40B4-BE49-F238E27FC236}">
                <a16:creationId xmlns:a16="http://schemas.microsoft.com/office/drawing/2014/main" id="{7838A1EF-4F8F-4E02-84A8-CBDE742A0167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7" name="addin_text" hidden="1">
            <a:extLst>
              <a:ext uri="{FF2B5EF4-FFF2-40B4-BE49-F238E27FC236}">
                <a16:creationId xmlns:a16="http://schemas.microsoft.com/office/drawing/2014/main" id="{1520438F-077B-4383-9B2E-BA087AF71C65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8" name="addin_image" hidden="1">
            <a:extLst>
              <a:ext uri="{FF2B5EF4-FFF2-40B4-BE49-F238E27FC236}">
                <a16:creationId xmlns:a16="http://schemas.microsoft.com/office/drawing/2014/main" id="{9AA4849A-5DB1-449C-B5F9-8D23CAAC0678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9" name="addin_grouplist" hidden="1">
            <a:extLst>
              <a:ext uri="{FF2B5EF4-FFF2-40B4-BE49-F238E27FC236}">
                <a16:creationId xmlns:a16="http://schemas.microsoft.com/office/drawing/2014/main" id="{6FF82BAB-E28F-4E02-86D8-FEDC0BED1A1D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1" name="addin_logo" hidden="1">
            <a:extLst>
              <a:ext uri="{FF2B5EF4-FFF2-40B4-BE49-F238E27FC236}">
                <a16:creationId xmlns:a16="http://schemas.microsoft.com/office/drawing/2014/main" id="{EA3D402A-5E41-4E74-BCFE-6ECD172AE4E3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sp>
        <p:nvSpPr>
          <p:cNvPr id="26" name="addin_colorbox" hidden="1">
            <a:extLst>
              <a:ext uri="{FF2B5EF4-FFF2-40B4-BE49-F238E27FC236}">
                <a16:creationId xmlns:a16="http://schemas.microsoft.com/office/drawing/2014/main" id="{B21C5878-1C16-4124-B18E-3FD702004B13}"/>
              </a:ext>
            </a:extLst>
          </p:cNvPr>
          <p:cNvSpPr/>
          <p:nvPr userDrawn="1"/>
        </p:nvSpPr>
        <p:spPr>
          <a:xfrm>
            <a:off x="501427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27" name="addin_title" hidden="1">
            <a:extLst>
              <a:ext uri="{FF2B5EF4-FFF2-40B4-BE49-F238E27FC236}">
                <a16:creationId xmlns:a16="http://schemas.microsoft.com/office/drawing/2014/main" id="{25090456-9625-456B-9BF8-33469B9C80F5}"/>
              </a:ext>
            </a:extLst>
          </p:cNvPr>
          <p:cNvSpPr/>
          <p:nvPr userDrawn="1"/>
        </p:nvSpPr>
        <p:spPr>
          <a:xfrm>
            <a:off x="987614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28" name="addin_text" hidden="1">
            <a:extLst>
              <a:ext uri="{FF2B5EF4-FFF2-40B4-BE49-F238E27FC236}">
                <a16:creationId xmlns:a16="http://schemas.microsoft.com/office/drawing/2014/main" id="{335F99C5-F1AA-4F79-BB95-80F64E93637D}"/>
              </a:ext>
            </a:extLst>
          </p:cNvPr>
          <p:cNvSpPr/>
          <p:nvPr userDrawn="1"/>
        </p:nvSpPr>
        <p:spPr>
          <a:xfrm>
            <a:off x="1524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9" name="addin_image" hidden="1">
            <a:extLst>
              <a:ext uri="{FF2B5EF4-FFF2-40B4-BE49-F238E27FC236}">
                <a16:creationId xmlns:a16="http://schemas.microsoft.com/office/drawing/2014/main" id="{8F68B54B-8B5A-4C05-93DB-7F2DC877EF5E}"/>
              </a:ext>
            </a:extLst>
          </p:cNvPr>
          <p:cNvSpPr/>
          <p:nvPr userDrawn="1"/>
        </p:nvSpPr>
        <p:spPr>
          <a:xfrm>
            <a:off x="2657476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30" name="addin_grouplist" hidden="1">
            <a:extLst>
              <a:ext uri="{FF2B5EF4-FFF2-40B4-BE49-F238E27FC236}">
                <a16:creationId xmlns:a16="http://schemas.microsoft.com/office/drawing/2014/main" id="{F2089761-1A50-4072-9872-C62B5CA9E1F1}"/>
              </a:ext>
            </a:extLst>
          </p:cNvPr>
          <p:cNvSpPr/>
          <p:nvPr userDrawn="1"/>
        </p:nvSpPr>
        <p:spPr>
          <a:xfrm>
            <a:off x="5125738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pic>
        <p:nvPicPr>
          <p:cNvPr id="31" name="logo_hvit" descr="UiO Segl" hidden="1">
            <a:extLst>
              <a:ext uri="{FF2B5EF4-FFF2-40B4-BE49-F238E27FC236}">
                <a16:creationId xmlns:a16="http://schemas.microsoft.com/office/drawing/2014/main" id="{27B17C39-2B30-4789-8BEA-4AE4B2320B7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785613" y="5458074"/>
            <a:ext cx="1025436" cy="1025436"/>
          </a:xfrm>
          <a:prstGeom prst="rect">
            <a:avLst/>
          </a:prstGeom>
        </p:spPr>
      </p:pic>
      <p:pic>
        <p:nvPicPr>
          <p:cNvPr id="32" name="logo_sort" descr="UiO segl" hidden="1">
            <a:extLst>
              <a:ext uri="{FF2B5EF4-FFF2-40B4-BE49-F238E27FC236}">
                <a16:creationId xmlns:a16="http://schemas.microsoft.com/office/drawing/2014/main" id="{46600C4D-987E-4F2B-917A-380F2324CB5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85613" y="5456640"/>
            <a:ext cx="1025421" cy="1025421"/>
          </a:xfrm>
          <a:prstGeom prst="rect">
            <a:avLst/>
          </a:prstGeom>
        </p:spPr>
      </p:pic>
      <p:sp>
        <p:nvSpPr>
          <p:cNvPr id="34" name="addin_logo" hidden="1">
            <a:extLst>
              <a:ext uri="{FF2B5EF4-FFF2-40B4-BE49-F238E27FC236}">
                <a16:creationId xmlns:a16="http://schemas.microsoft.com/office/drawing/2014/main" id="{E5963F14-DFC9-40C0-BCD0-4A837E431DF5}"/>
              </a:ext>
            </a:extLst>
          </p:cNvPr>
          <p:cNvSpPr/>
          <p:nvPr userDrawn="1"/>
        </p:nvSpPr>
        <p:spPr>
          <a:xfrm>
            <a:off x="75940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sp>
        <p:nvSpPr>
          <p:cNvPr id="35" name="addin_colorlist" hidden="1">
            <a:extLst>
              <a:ext uri="{FF2B5EF4-FFF2-40B4-BE49-F238E27FC236}">
                <a16:creationId xmlns:a16="http://schemas.microsoft.com/office/drawing/2014/main" id="{B73620FB-5D82-4728-A1F9-C75D53925FBA}"/>
              </a:ext>
            </a:extLst>
          </p:cNvPr>
          <p:cNvSpPr/>
          <p:nvPr userDrawn="1"/>
        </p:nvSpPr>
        <p:spPr>
          <a:xfrm>
            <a:off x="0" y="-147218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kapfor1, kapfor4, kapfor5, kapfor6, kapfor7</a:t>
            </a:r>
          </a:p>
        </p:txBody>
      </p:sp>
    </p:spTree>
    <p:extLst>
      <p:ext uri="{BB962C8B-B14F-4D97-AF65-F5344CB8AC3E}">
        <p14:creationId xmlns:p14="http://schemas.microsoft.com/office/powerpoint/2010/main" val="2261247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UiO Fullbredde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8BFE38FF-9625-44DF-B333-387F961202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5483" y="0"/>
            <a:ext cx="10343114" cy="6858000"/>
          </a:xfrm>
          <a:solidFill>
            <a:schemeClr val="accent1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EF08E9A7-5845-4082-8C4F-E26A3EA6418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848885" y="0"/>
            <a:ext cx="10343115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5" name="Text Placeholder 6" descr="Logo Universitetet i oslo">
            <a:extLst>
              <a:ext uri="{FF2B5EF4-FFF2-40B4-BE49-F238E27FC236}">
                <a16:creationId xmlns:a16="http://schemas.microsoft.com/office/drawing/2014/main" id="{50027A71-34C3-4277-9DC8-33989675B4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6112" y="381854"/>
            <a:ext cx="5619582" cy="111691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826FC79-CEAE-42C3-9725-FAEABEBE6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3594" y="3346829"/>
            <a:ext cx="5611203" cy="1797779"/>
          </a:xfrm>
        </p:spPr>
        <p:txBody>
          <a:bodyPr/>
          <a:lstStyle>
            <a:lvl1pPr>
              <a:lnSpc>
                <a:spcPct val="100000"/>
              </a:lnSpc>
              <a:defRPr sz="4500">
                <a:highlight>
                  <a:srgbClr val="FFFFFF"/>
                </a:highligh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A1A5E3CB-F490-44A3-9769-374F0F9201A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63595" y="5199013"/>
            <a:ext cx="1584852" cy="269304"/>
          </a:xfrm>
        </p:spPr>
        <p:txBody>
          <a:bodyPr wrap="none" lIns="0" tIns="0" rIns="0" bIns="0">
            <a:spAutoFit/>
          </a:bodyPr>
          <a:lstStyle>
            <a:lvl1pPr marL="0" indent="0" algn="l">
              <a:spcBef>
                <a:spcPts val="0"/>
              </a:spcBef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3F93262B-E88D-4BFD-9D4B-7AD8BFDC48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63594" y="5468760"/>
            <a:ext cx="478977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830548DB-AABB-4BB8-A24A-769595E8EB4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63594" y="5735491"/>
            <a:ext cx="586699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Enhet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7600F748-6DC4-4BF6-91DC-8B5B902048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63595" y="6264544"/>
            <a:ext cx="1161660" cy="269304"/>
          </a:xfrm>
        </p:spPr>
        <p:txBody>
          <a:bodyPr wrap="none" lIns="0" tIns="0" rIns="0" bIns="0">
            <a:spAutoFit/>
          </a:bodyPr>
          <a:lstStyle>
            <a:lvl1pPr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endParaRPr lang="en-US">
              <a:highlight>
                <a:srgbClr val="FFFFFF"/>
              </a:highlight>
            </a:endParaRPr>
          </a:p>
        </p:txBody>
      </p:sp>
      <p:sp>
        <p:nvSpPr>
          <p:cNvPr id="24" name="Text Placeholder 4" descr="UiO segl">
            <a:extLst>
              <a:ext uri="{FF2B5EF4-FFF2-40B4-BE49-F238E27FC236}">
                <a16:creationId xmlns:a16="http://schemas.microsoft.com/office/drawing/2014/main" id="{4826FBBD-4B21-4F4F-940C-B2F17405B1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B0379490-61FF-4C9C-B44F-5DD7CB40C36C}"/>
              </a:ext>
            </a:extLst>
          </p:cNvPr>
          <p:cNvSpPr/>
          <p:nvPr userDrawn="1"/>
        </p:nvSpPr>
        <p:spPr>
          <a:xfrm>
            <a:off x="0" y="-147218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kapfor1, kapfor4, kapfor5, kapfor6, kapfor7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6B42BF81-FF18-4115-85FC-CE7803CA65FB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418CE57E-2D37-4EE5-B26D-DFEAE88A1535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5" name="addin_text" hidden="1">
            <a:extLst>
              <a:ext uri="{FF2B5EF4-FFF2-40B4-BE49-F238E27FC236}">
                <a16:creationId xmlns:a16="http://schemas.microsoft.com/office/drawing/2014/main" id="{CD630040-B997-4A94-A37F-E93FDB1C7D5A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6" name="addin_image" hidden="1">
            <a:extLst>
              <a:ext uri="{FF2B5EF4-FFF2-40B4-BE49-F238E27FC236}">
                <a16:creationId xmlns:a16="http://schemas.microsoft.com/office/drawing/2014/main" id="{D0D1E4AF-887F-464D-A7A3-31F992900690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7" name="addin_grouplist" hidden="1">
            <a:extLst>
              <a:ext uri="{FF2B5EF4-FFF2-40B4-BE49-F238E27FC236}">
                <a16:creationId xmlns:a16="http://schemas.microsoft.com/office/drawing/2014/main" id="{96031079-7FE0-4679-A5A0-0F53F6C3A5B5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19" name="addin_logo" hidden="1">
            <a:extLst>
              <a:ext uri="{FF2B5EF4-FFF2-40B4-BE49-F238E27FC236}">
                <a16:creationId xmlns:a16="http://schemas.microsoft.com/office/drawing/2014/main" id="{9ABE3E70-DF6A-4CC2-9E35-9346CEDB8C5A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pic>
        <p:nvPicPr>
          <p:cNvPr id="20" name="logo_hvit" descr="UiO Segl" hidden="1">
            <a:extLst>
              <a:ext uri="{FF2B5EF4-FFF2-40B4-BE49-F238E27FC236}">
                <a16:creationId xmlns:a16="http://schemas.microsoft.com/office/drawing/2014/main" id="{A35AF58C-1F83-4C12-A068-80E9CC39843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85613" y="5457092"/>
            <a:ext cx="1025436" cy="1025436"/>
          </a:xfrm>
          <a:prstGeom prst="rect">
            <a:avLst/>
          </a:prstGeom>
        </p:spPr>
      </p:pic>
      <p:pic>
        <p:nvPicPr>
          <p:cNvPr id="21" name="logo_sort" descr="UiO Segl" hidden="1">
            <a:extLst>
              <a:ext uri="{FF2B5EF4-FFF2-40B4-BE49-F238E27FC236}">
                <a16:creationId xmlns:a16="http://schemas.microsoft.com/office/drawing/2014/main" id="{D7BA3FF9-8E23-4D04-8078-E40403A8D74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85614" y="5457093"/>
            <a:ext cx="1025421" cy="102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28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Fakultet Bild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4D768E-AC85-41DD-B1B7-0298BF3316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Rectangle 12" descr="Bakgrunn">
            <a:extLst>
              <a:ext uri="{FF2B5EF4-FFF2-40B4-BE49-F238E27FC236}">
                <a16:creationId xmlns:a16="http://schemas.microsoft.com/office/drawing/2014/main" id="{CDC2DD76-E94A-435B-BDB4-D10EA8D453D9}"/>
              </a:ext>
            </a:extLst>
          </p:cNvPr>
          <p:cNvSpPr/>
          <p:nvPr userDrawn="1"/>
        </p:nvSpPr>
        <p:spPr>
          <a:xfrm>
            <a:off x="0" y="0"/>
            <a:ext cx="620988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A99F6BB-7452-4A97-9D6D-C9C80D04D2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9038" y="239167"/>
            <a:ext cx="5075367" cy="2387600"/>
          </a:xfrm>
          <a:solidFill>
            <a:srgbClr val="0000FF">
              <a:alpha val="0"/>
            </a:srgbClr>
          </a:solidFill>
        </p:spPr>
        <p:txBody>
          <a:bodyPr anchor="t"/>
          <a:lstStyle>
            <a:lvl1pPr algn="l">
              <a:lnSpc>
                <a:spcPct val="100000"/>
              </a:lnSpc>
              <a:defRPr sz="4501"/>
            </a:lvl1pPr>
          </a:lstStyle>
          <a:p>
            <a:r>
              <a:rPr lang="nb-NO" noProof="0" dirty="0"/>
              <a:t>Velg fakultet fra </a:t>
            </a:r>
            <a:r>
              <a:rPr lang="nb-NO" noProof="0" dirty="0" err="1"/>
              <a:t>nedtrekksmenyen</a:t>
            </a:r>
            <a:endParaRPr lang="en-US" noProof="0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E17BAB58-FE9E-48CD-90C1-5A92CD4AF34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D1011A16-94DD-4043-A614-BEC724B6F1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BC09F072-DFF2-42B8-9221-578EE194D0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BDCC2B-F1B3-4493-BC07-8FE83C70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24" name="Graphic 23" descr="UiO segl">
            <a:extLst>
              <a:ext uri="{FF2B5EF4-FFF2-40B4-BE49-F238E27FC236}">
                <a16:creationId xmlns:a16="http://schemas.microsoft.com/office/drawing/2014/main" id="{EC3480BC-2C3D-4A7E-9C52-40E1CC216E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9C5D506-67A5-4F89-8560-22F43BCF74AF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6" name="addin_colorbox" hidden="1">
            <a:extLst>
              <a:ext uri="{FF2B5EF4-FFF2-40B4-BE49-F238E27FC236}">
                <a16:creationId xmlns:a16="http://schemas.microsoft.com/office/drawing/2014/main" id="{FCA3E1BC-B669-4110-87EA-FAF1FA6121DD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7" name="addin_title" hidden="1">
            <a:extLst>
              <a:ext uri="{FF2B5EF4-FFF2-40B4-BE49-F238E27FC236}">
                <a16:creationId xmlns:a16="http://schemas.microsoft.com/office/drawing/2014/main" id="{3ED724C7-6D8D-4B02-A942-476103665D4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8" name="addin_text" hidden="1">
            <a:extLst>
              <a:ext uri="{FF2B5EF4-FFF2-40B4-BE49-F238E27FC236}">
                <a16:creationId xmlns:a16="http://schemas.microsoft.com/office/drawing/2014/main" id="{3875A1F9-BE97-453C-A6D3-C2B80FB26DA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9" name="addin_image" hidden="1">
            <a:extLst>
              <a:ext uri="{FF2B5EF4-FFF2-40B4-BE49-F238E27FC236}">
                <a16:creationId xmlns:a16="http://schemas.microsoft.com/office/drawing/2014/main" id="{B74C45E3-A0CF-4E11-99D4-B0A97B5ECA6D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0" name="addin_grouplist" hidden="1">
            <a:extLst>
              <a:ext uri="{FF2B5EF4-FFF2-40B4-BE49-F238E27FC236}">
                <a16:creationId xmlns:a16="http://schemas.microsoft.com/office/drawing/2014/main" id="{E863661C-B13F-46BB-BA71-469E9D5AB327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1" name="addin_logo" hidden="1">
            <a:extLst>
              <a:ext uri="{FF2B5EF4-FFF2-40B4-BE49-F238E27FC236}">
                <a16:creationId xmlns:a16="http://schemas.microsoft.com/office/drawing/2014/main" id="{6B15E5D0-41F1-4B95-AEBC-8FEF29F24DE4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91820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Fakultet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4" name="Content Placeholder 17" hidden="1">
            <a:extLst>
              <a:ext uri="{FF2B5EF4-FFF2-40B4-BE49-F238E27FC236}">
                <a16:creationId xmlns:a16="http://schemas.microsoft.com/office/drawing/2014/main" id="{F839063B-4438-46C0-A11A-618196F7669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A99F6BB-7452-4A97-9D6D-C9C80D04D2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9038" y="239167"/>
            <a:ext cx="5075367" cy="2387600"/>
          </a:xfrm>
          <a:solidFill>
            <a:srgbClr val="0000FF">
              <a:alpha val="0"/>
            </a:srgbClr>
          </a:solidFill>
        </p:spPr>
        <p:txBody>
          <a:bodyPr anchor="t"/>
          <a:lstStyle>
            <a:lvl1pPr algn="l">
              <a:lnSpc>
                <a:spcPct val="100000"/>
              </a:lnSpc>
              <a:defRPr sz="4501"/>
            </a:lvl1pPr>
          </a:lstStyle>
          <a:p>
            <a:r>
              <a:rPr lang="nb-NO" noProof="0" dirty="0"/>
              <a:t>Velg fakultet fra </a:t>
            </a:r>
            <a:r>
              <a:rPr lang="nb-NO" noProof="0" dirty="0" err="1"/>
              <a:t>nedtrekksmenyen</a:t>
            </a:r>
            <a:endParaRPr lang="en-US" noProof="0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D0FDCF8F-A008-4CFD-BFC2-4B8B6F9B513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2127E9DC-8728-47D2-950F-5610AB44AE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212AB716-EA8C-40F3-9E5E-FADFDE5B68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C0D51CD3-9F1B-45C4-9816-FCEC12A47A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28" name="Graphic 27" descr="UiO segl">
            <a:extLst>
              <a:ext uri="{FF2B5EF4-FFF2-40B4-BE49-F238E27FC236}">
                <a16:creationId xmlns:a16="http://schemas.microsoft.com/office/drawing/2014/main" id="{AECCD3CC-AC27-4207-85D4-8056C1F5FD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36681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Fakultet Uthevet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16BE45C5-2FD6-4365-884E-E7211BA9F81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FC80015-4906-4750-9E68-18BCB837A81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15063" y="0"/>
            <a:ext cx="5976937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B116A28A-122D-47FC-B20F-2DE6D034FB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A99F6BB-7452-4A97-9D6D-C9C80D04D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5634" y="2283763"/>
            <a:ext cx="5075367" cy="1650530"/>
          </a:xfrm>
        </p:spPr>
        <p:txBody>
          <a:bodyPr anchor="t"/>
          <a:lstStyle>
            <a:lvl1pPr algn="l">
              <a:lnSpc>
                <a:spcPct val="100000"/>
              </a:lnSpc>
              <a:defRPr sz="4501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16F080F3-F66D-44E1-A274-51E675B7D76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2B993451-3DED-457B-B2BA-C0AD678BC4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E4C943B6-9D87-4707-9BC0-AB5D348B81A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9138817D-ECF3-4F24-AB4D-EE86A7D38E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30" name="Graphic 29" descr="UiO segl">
            <a:extLst>
              <a:ext uri="{FF2B5EF4-FFF2-40B4-BE49-F238E27FC236}">
                <a16:creationId xmlns:a16="http://schemas.microsoft.com/office/drawing/2014/main" id="{E981D0C6-9965-4EA6-835B-007DA74548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1" name="addin_colorlist" hidden="1">
            <a:extLst>
              <a:ext uri="{FF2B5EF4-FFF2-40B4-BE49-F238E27FC236}">
                <a16:creationId xmlns:a16="http://schemas.microsoft.com/office/drawing/2014/main" id="{FB8D8BF6-D27B-473E-8C7F-5564EC4E8842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2" name="addin_colorbox" hidden="1">
            <a:extLst>
              <a:ext uri="{FF2B5EF4-FFF2-40B4-BE49-F238E27FC236}">
                <a16:creationId xmlns:a16="http://schemas.microsoft.com/office/drawing/2014/main" id="{AEA2A8D1-CC8A-49D7-B5F3-4D3D31E797B5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4" name="addin_title" hidden="1">
            <a:extLst>
              <a:ext uri="{FF2B5EF4-FFF2-40B4-BE49-F238E27FC236}">
                <a16:creationId xmlns:a16="http://schemas.microsoft.com/office/drawing/2014/main" id="{FA762AA7-0630-463D-983A-714A0FDC6D6B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BADFE346-6D41-462E-B93E-8A4581258439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2F05EFBC-3D55-4A55-AC99-18A584A64FD7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22529F69-78C3-4EA5-A8EF-DAED9CFEB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26D5A990-E30B-4E3A-A5A7-8F106A934ECB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76058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nstitutt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3D537D-BDA7-442F-85CC-77B15D3E9EB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EA343E91-A7F8-411F-8D9E-AD0CD04545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9353483E-A81E-4295-A996-3D67CCCC2E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9038" y="653143"/>
            <a:ext cx="5075367" cy="1973624"/>
          </a:xfrm>
        </p:spPr>
        <p:txBody>
          <a:bodyPr/>
          <a:lstStyle>
            <a:lvl1pPr marL="0" indent="0">
              <a:buNone/>
              <a:defRPr lang="en-US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b-NO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Navn på institutt</a:t>
            </a:r>
            <a:endParaRPr lang="en-US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A0F37DB2-E675-4E63-AD01-1D4996198F3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AF5E8745-EB5B-4C17-A308-AC6088BCA6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7CB7E83F-937E-4B9E-830A-492432F3A4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B8980526-4F9F-495D-A07D-8D82934AE6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31" name="Graphic 30" descr="UiO segl">
            <a:extLst>
              <a:ext uri="{FF2B5EF4-FFF2-40B4-BE49-F238E27FC236}">
                <a16:creationId xmlns:a16="http://schemas.microsoft.com/office/drawing/2014/main" id="{9BE98BF2-9E12-4468-BCAE-2A3B441A6E8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6917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nstitutt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F839063B-4438-46C0-A11A-618196F7669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542A6449-D96E-414F-A604-C4E12FC569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20FF9-F861-400C-878F-01B6648601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9038" y="653143"/>
            <a:ext cx="5075367" cy="1973624"/>
          </a:xfrm>
        </p:spPr>
        <p:txBody>
          <a:bodyPr/>
          <a:lstStyle>
            <a:lvl1pPr marL="0" indent="0">
              <a:buNone/>
              <a:defRPr lang="en-US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b-NO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Navn på institutt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D729F8AC-6A5E-427F-BADE-EA072C6164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548DDD7D-1EE4-480A-9DFC-6999E44EAA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94EC4BF0-912D-4C74-897D-7058B1C43F4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4387C63E-1139-41C5-A5DA-C793443018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30" name="Graphic 29" descr="UiO segl">
            <a:extLst>
              <a:ext uri="{FF2B5EF4-FFF2-40B4-BE49-F238E27FC236}">
                <a16:creationId xmlns:a16="http://schemas.microsoft.com/office/drawing/2014/main" id="{6E45B275-2917-4791-9D93-B119E57F1E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67778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432" y="-180924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2529" y="1711312"/>
            <a:ext cx="5563433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0" y="626352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66367" y="6263528"/>
            <a:ext cx="5994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rgbClr val="524B48"/>
                </a:solidFill>
              </a:defRPr>
            </a:lvl1pPr>
          </a:lstStyle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Graphic 10" descr="Logo Universitet i oslo">
            <a:extLst>
              <a:ext uri="{FF2B5EF4-FFF2-40B4-BE49-F238E27FC236}">
                <a16:creationId xmlns:a16="http://schemas.microsoft.com/office/drawing/2014/main" id="{C0E4FBEC-28F7-4C61-8732-186A1AAD3429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81001" y="6280142"/>
            <a:ext cx="1021262" cy="202980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F9D6C5-6F73-4568-92A3-43149586B0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8" name="addin_colorpicker" hidden="1">
            <a:extLst>
              <a:ext uri="{FF2B5EF4-FFF2-40B4-BE49-F238E27FC236}">
                <a16:creationId xmlns:a16="http://schemas.microsoft.com/office/drawing/2014/main" id="{EC6BC642-49C3-4139-8F38-A96E75EE0920}"/>
              </a:ext>
            </a:extLst>
          </p:cNvPr>
          <p:cNvSpPr/>
          <p:nvPr userDrawn="1"/>
        </p:nvSpPr>
        <p:spPr>
          <a:xfrm>
            <a:off x="2486668" y="-1436292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addin_colorpicker</a:t>
            </a:r>
          </a:p>
        </p:txBody>
      </p:sp>
    </p:spTree>
    <p:extLst>
      <p:ext uri="{BB962C8B-B14F-4D97-AF65-F5344CB8AC3E}">
        <p14:creationId xmlns:p14="http://schemas.microsoft.com/office/powerpoint/2010/main" val="3392286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1" r:id="rId8"/>
    <p:sldLayoutId id="2147483720" r:id="rId9"/>
    <p:sldLayoutId id="2147483719" r:id="rId10"/>
    <p:sldLayoutId id="2147483701" r:id="rId11"/>
    <p:sldLayoutId id="2147483702" r:id="rId12"/>
    <p:sldLayoutId id="2147483704" r:id="rId13"/>
    <p:sldLayoutId id="2147483706" r:id="rId14"/>
    <p:sldLayoutId id="2147483716" r:id="rId15"/>
    <p:sldLayoutId id="2147483717" r:id="rId16"/>
    <p:sldLayoutId id="2147483713" r:id="rId17"/>
    <p:sldLayoutId id="2147483714" r:id="rId18"/>
    <p:sldLayoutId id="2147483709" r:id="rId19"/>
    <p:sldLayoutId id="2147483710" r:id="rId20"/>
    <p:sldLayoutId id="2147483711" r:id="rId21"/>
    <p:sldLayoutId id="2147483712" r:id="rId22"/>
    <p:sldLayoutId id="2147483707" r:id="rId23"/>
    <p:sldLayoutId id="2147483708" r:id="rId24"/>
    <p:sldLayoutId id="2147483715" r:id="rId25"/>
    <p:sldLayoutId id="2147483718" r:id="rId26"/>
  </p:sldLayoutIdLst>
  <p:hf hdr="0"/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3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38" indent="-125438" algn="l" defTabSz="914446" rtl="0" eaLnBrk="1" latinLnBrk="0" hangingPunct="1">
        <a:lnSpc>
          <a:spcPct val="100000"/>
        </a:lnSpc>
        <a:spcBef>
          <a:spcPts val="11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4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57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80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03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8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8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7" Type="http://schemas.openxmlformats.org/officeDocument/2006/relationships/image" Target="../media/image46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7" Type="http://schemas.openxmlformats.org/officeDocument/2006/relationships/image" Target="../media/image55.png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15.xml"/><Relationship Id="rId6" Type="http://schemas.openxmlformats.org/officeDocument/2006/relationships/customXml" Target="../ink/ink1.xml"/><Relationship Id="rId5" Type="http://schemas.openxmlformats.org/officeDocument/2006/relationships/image" Target="../media/image26.emf"/><Relationship Id="rId4" Type="http://schemas.openxmlformats.org/officeDocument/2006/relationships/image" Target="../media/image5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openxmlformats.org/officeDocument/2006/relationships/image" Target="../media/image61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5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imenkva.github.io/kjm2601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cover of a book&#10;&#10;Description automatically generated">
            <a:extLst>
              <a:ext uri="{FF2B5EF4-FFF2-40B4-BE49-F238E27FC236}">
                <a16:creationId xmlns:a16="http://schemas.microsoft.com/office/drawing/2014/main" id="{0E5227E9-3D12-BFD0-B25A-400F638336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4" b="5434"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BEB34-BF47-47BB-8B35-A21F868F7B0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69AC09-2576-4FCC-A8E6-2B5767CC4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KJM2601 – </a:t>
            </a:r>
            <a:r>
              <a:rPr lang="en-US" dirty="0" err="1"/>
              <a:t>forelesning</a:t>
            </a:r>
            <a:r>
              <a:rPr lang="en-US" dirty="0"/>
              <a:t> 14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C03838C-DDE2-4698-9970-D6A16289A4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Simen Kvaal (</a:t>
            </a:r>
            <a:r>
              <a:rPr lang="en-US" err="1"/>
              <a:t>simen.kvaal@kjemi.uio.no</a:t>
            </a:r>
            <a:r>
              <a:rPr lang="en-US"/>
              <a:t>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411E9A3-CEF4-4AB6-BAA7-AAC9101C8C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err="1"/>
              <a:t>Førsteamanuensis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0B37F67-443C-40E9-9FE7-4E65332FA1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err="1"/>
              <a:t>Hylleraassenteret</a:t>
            </a:r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271C1F9-245E-498A-BEED-031390971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3/10/2024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37711FA-5A22-4872-A804-70D0D3424D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7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E526C-E1EB-96DB-E42B-E075628E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Første </a:t>
            </a:r>
            <a:r>
              <a:rPr lang="nb-NO" dirty="0" err="1"/>
              <a:t>Hohenberg</a:t>
            </a:r>
            <a:r>
              <a:rPr lang="nb-NO" dirty="0"/>
              <a:t>-</a:t>
            </a:r>
            <a:r>
              <a:rPr lang="nb-NO" dirty="0" err="1"/>
              <a:t>Kohn</a:t>
            </a:r>
            <a:r>
              <a:rPr lang="nb-NO" dirty="0"/>
              <a:t>-teorem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C8A33-58A8-1331-0694-C1E027E5943F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9" y="1083366"/>
            <a:ext cx="11431663" cy="5774634"/>
          </a:xfrm>
        </p:spPr>
        <p:txBody>
          <a:bodyPr/>
          <a:lstStyle/>
          <a:p>
            <a:r>
              <a:rPr lang="nb-NO" dirty="0"/>
              <a:t>Teoremet: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Konsekvens: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A5B595-D40F-2D76-87B5-5A27551E4084}"/>
              </a:ext>
            </a:extLst>
          </p:cNvPr>
          <p:cNvSpPr/>
          <p:nvPr/>
        </p:nvSpPr>
        <p:spPr>
          <a:xfrm>
            <a:off x="2471854" y="1034883"/>
            <a:ext cx="7248292" cy="156335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000" dirty="0"/>
              <a:t>Dersom 𝜌 er en grunntilstandstetthet for </a:t>
            </a:r>
            <a:r>
              <a:rPr lang="nb-NO" sz="2000" i="1" dirty="0"/>
              <a:t>ett eller annet </a:t>
            </a:r>
            <a:r>
              <a:rPr lang="nb-NO" sz="2000" dirty="0"/>
              <a:t>kjernepotensial </a:t>
            </a:r>
            <a:r>
              <a:rPr lang="nb-NO" sz="2000" i="1" dirty="0" err="1"/>
              <a:t>V</a:t>
            </a:r>
            <a:r>
              <a:rPr lang="nb-NO" sz="2000" i="1" baseline="-25000" dirty="0" err="1"/>
              <a:t>nuc</a:t>
            </a:r>
            <a:r>
              <a:rPr lang="nb-NO" sz="2000" dirty="0"/>
              <a:t>, så er kjernepotensialet unikt bestemt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6773584-467D-D12D-43BD-5413FCDF9E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7546627"/>
              </p:ext>
            </p:extLst>
          </p:nvPr>
        </p:nvGraphicFramePr>
        <p:xfrm>
          <a:off x="2204225" y="3031037"/>
          <a:ext cx="8277922" cy="39943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loud Callout 7">
            <a:extLst>
              <a:ext uri="{FF2B5EF4-FFF2-40B4-BE49-F238E27FC236}">
                <a16:creationId xmlns:a16="http://schemas.microsoft.com/office/drawing/2014/main" id="{E1562848-3660-7BB2-9A40-E29A3C9A12A0}"/>
              </a:ext>
            </a:extLst>
          </p:cNvPr>
          <p:cNvSpPr/>
          <p:nvPr/>
        </p:nvSpPr>
        <p:spPr>
          <a:xfrm>
            <a:off x="9578898" y="2417633"/>
            <a:ext cx="2520175" cy="1563351"/>
          </a:xfrm>
          <a:prstGeom prst="cloudCallout">
            <a:avLst>
              <a:gd name="adj1" fmla="val -71718"/>
              <a:gd name="adj2" fmla="val -5305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Tettheten bestemmer «alt»!</a:t>
            </a:r>
          </a:p>
        </p:txBody>
      </p:sp>
    </p:spTree>
    <p:extLst>
      <p:ext uri="{BB962C8B-B14F-4D97-AF65-F5344CB8AC3E}">
        <p14:creationId xmlns:p14="http://schemas.microsoft.com/office/powerpoint/2010/main" val="390825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Graphic spid="7" grpId="0">
        <p:bldAsOne/>
      </p:bldGraphic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AD42C-1ACD-AA89-48DD-84342FDA8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Andre </a:t>
            </a:r>
            <a:r>
              <a:rPr lang="nb-NO" dirty="0" err="1"/>
              <a:t>Hohenberg</a:t>
            </a:r>
            <a:r>
              <a:rPr lang="nb-NO" dirty="0"/>
              <a:t>-</a:t>
            </a:r>
            <a:r>
              <a:rPr lang="nb-NO" dirty="0" err="1"/>
              <a:t>Kohn</a:t>
            </a:r>
            <a:r>
              <a:rPr lang="nb-NO" dirty="0"/>
              <a:t>-teorem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6C3EB-07A2-3F8F-61A1-1C9EA14282D6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Teoremet: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 err="1"/>
              <a:t>Funksjonal</a:t>
            </a:r>
            <a:r>
              <a:rPr lang="nb-NO" dirty="0"/>
              <a:t>: Funksjon av funksjon!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7ABE07E-7C34-8071-6D90-37A512554A2E}"/>
              </a:ext>
            </a:extLst>
          </p:cNvPr>
          <p:cNvGrpSpPr/>
          <p:nvPr/>
        </p:nvGrpSpPr>
        <p:grpSpPr>
          <a:xfrm>
            <a:off x="2471854" y="1034883"/>
            <a:ext cx="7307766" cy="2394117"/>
            <a:chOff x="2471854" y="1034883"/>
            <a:chExt cx="7307766" cy="239411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4C464EF-D928-9BAC-43E9-33BDE80C3A2D}"/>
                </a:ext>
              </a:extLst>
            </p:cNvPr>
            <p:cNvSpPr/>
            <p:nvPr/>
          </p:nvSpPr>
          <p:spPr>
            <a:xfrm>
              <a:off x="2471854" y="1034883"/>
              <a:ext cx="7307766" cy="239411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2000" dirty="0"/>
                <a:t>Det finnes en </a:t>
              </a:r>
              <a:r>
                <a:rPr lang="nb-NO" sz="2000" u="sng" dirty="0" err="1"/>
                <a:t>funksjonal</a:t>
              </a:r>
              <a:r>
                <a:rPr lang="nb-NO" sz="2000" dirty="0"/>
                <a:t>  </a:t>
              </a:r>
              <a:r>
                <a:rPr lang="nb-NO" sz="2000" i="1" dirty="0"/>
                <a:t>F</a:t>
              </a:r>
              <a:r>
                <a:rPr lang="nb-NO" sz="2000" dirty="0"/>
                <a:t>[𝜌] som er slik at</a:t>
              </a:r>
            </a:p>
            <a:p>
              <a:pPr algn="ctr"/>
              <a:endParaRPr lang="nb-NO" sz="2000" dirty="0"/>
            </a:p>
            <a:p>
              <a:pPr algn="ctr"/>
              <a:endParaRPr lang="nb-NO" sz="2000" dirty="0"/>
            </a:p>
            <a:p>
              <a:pPr algn="ctr"/>
              <a:endParaRPr lang="nb-NO" sz="2000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10BD6EE-B7BB-BD1E-98D0-E6037CBBC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94100" y="2231941"/>
              <a:ext cx="5003800" cy="876300"/>
            </a:xfrm>
            <a:prstGeom prst="rect">
              <a:avLst/>
            </a:prstGeom>
          </p:spPr>
        </p:pic>
      </p:grpSp>
      <p:sp>
        <p:nvSpPr>
          <p:cNvPr id="7" name="Line Callout 1 6">
            <a:extLst>
              <a:ext uri="{FF2B5EF4-FFF2-40B4-BE49-F238E27FC236}">
                <a16:creationId xmlns:a16="http://schemas.microsoft.com/office/drawing/2014/main" id="{5858E60C-B25D-6DDD-8C5F-E204C0729517}"/>
              </a:ext>
            </a:extLst>
          </p:cNvPr>
          <p:cNvSpPr/>
          <p:nvPr/>
        </p:nvSpPr>
        <p:spPr>
          <a:xfrm>
            <a:off x="7716644" y="3808140"/>
            <a:ext cx="3590693" cy="1538869"/>
          </a:xfrm>
          <a:prstGeom prst="borderCallout1">
            <a:avLst>
              <a:gd name="adj1" fmla="val 18750"/>
              <a:gd name="adj2" fmla="val -8333"/>
              <a:gd name="adj3" fmla="val -55491"/>
              <a:gd name="adj4" fmla="val -4289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000" dirty="0"/>
              <a:t>«Universell </a:t>
            </a:r>
            <a:r>
              <a:rPr lang="nb-NO" sz="2000" dirty="0" err="1"/>
              <a:t>funksjonal</a:t>
            </a:r>
            <a:r>
              <a:rPr lang="nb-NO" sz="2000" dirty="0"/>
              <a:t>», gyldig for alle potensialer!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2D9A3F6-5214-D55C-E7F4-2B42388F3471}"/>
              </a:ext>
            </a:extLst>
          </p:cNvPr>
          <p:cNvGrpSpPr/>
          <p:nvPr/>
        </p:nvGrpSpPr>
        <p:grpSpPr>
          <a:xfrm>
            <a:off x="1654302" y="4424879"/>
            <a:ext cx="5322501" cy="2271177"/>
            <a:chOff x="1654302" y="4424879"/>
            <a:chExt cx="5322501" cy="2271177"/>
          </a:xfrm>
        </p:grpSpPr>
        <p:sp>
          <p:nvSpPr>
            <p:cNvPr id="8" name="Cloud Callout 7">
              <a:extLst>
                <a:ext uri="{FF2B5EF4-FFF2-40B4-BE49-F238E27FC236}">
                  <a16:creationId xmlns:a16="http://schemas.microsoft.com/office/drawing/2014/main" id="{342F4A77-5FFB-01D2-6CF6-F5E5ABEA6599}"/>
                </a:ext>
              </a:extLst>
            </p:cNvPr>
            <p:cNvSpPr/>
            <p:nvPr/>
          </p:nvSpPr>
          <p:spPr>
            <a:xfrm>
              <a:off x="1654302" y="4739015"/>
              <a:ext cx="5018049" cy="1957041"/>
            </a:xfrm>
            <a:prstGeom prst="cloudCallout">
              <a:avLst>
                <a:gd name="adj1" fmla="val 36945"/>
                <a:gd name="adj2" fmla="val -102742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1600" dirty="0"/>
                <a:t>Dersom vi kjente til </a:t>
              </a:r>
              <a:r>
                <a:rPr lang="nb-NO" sz="1600" i="1" dirty="0"/>
                <a:t>F</a:t>
              </a:r>
              <a:r>
                <a:rPr lang="nb-NO" sz="1600" dirty="0"/>
                <a:t>, så har vi redusert 3N-dimensjonal </a:t>
              </a:r>
              <a:r>
                <a:rPr lang="nb-NO" sz="1600" dirty="0" err="1"/>
                <a:t>Schröedinger</a:t>
              </a:r>
              <a:r>
                <a:rPr lang="nb-NO" sz="1600" dirty="0"/>
                <a:t> til 3-dimensjonal tetthets-optimering!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897E1D9-560C-F59D-BD61-E1920FA3004F}"/>
                </a:ext>
              </a:extLst>
            </p:cNvPr>
            <p:cNvSpPr txBox="1"/>
            <p:nvPr/>
          </p:nvSpPr>
          <p:spPr>
            <a:xfrm rot="20556126">
              <a:off x="5650174" y="4424879"/>
              <a:ext cx="132662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8000" dirty="0"/>
                <a:t>🧙‍♂️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524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7FE75-06DD-7A66-FA5F-DF7F32639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Intuisjon bak </a:t>
            </a:r>
            <a:r>
              <a:rPr lang="nb-NO" dirty="0" err="1"/>
              <a:t>funksjonal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E5876-7C05-26B7-74FF-4349465DFA28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En funksjon som tar en hel funksjon som innputt</a:t>
            </a:r>
          </a:p>
          <a:p>
            <a:r>
              <a:rPr lang="nb-NO" dirty="0"/>
              <a:t>Kan være ekstremt komplisert!</a:t>
            </a:r>
          </a:p>
          <a:p>
            <a:r>
              <a:rPr lang="nb-NO" dirty="0"/>
              <a:t>Her er noen enkle </a:t>
            </a:r>
            <a:r>
              <a:rPr lang="nb-NO" dirty="0" err="1"/>
              <a:t>funksjonaler</a:t>
            </a:r>
            <a:r>
              <a:rPr lang="nb-NO" dirty="0"/>
              <a:t>: </a:t>
            </a:r>
          </a:p>
          <a:p>
            <a:pPr lvl="1"/>
            <a:r>
              <a:rPr lang="nb-NO" dirty="0"/>
              <a:t>(se tavla)</a:t>
            </a:r>
          </a:p>
        </p:txBody>
      </p:sp>
    </p:spTree>
    <p:extLst>
      <p:ext uri="{BB962C8B-B14F-4D97-AF65-F5344CB8AC3E}">
        <p14:creationId xmlns:p14="http://schemas.microsoft.com/office/powerpoint/2010/main" val="3844788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D2DAC-A548-CCED-F211-5B7B2DFAE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Fra bølgefunksjon til tetthet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6A7E0B-8D40-4056-770F-0999EE352137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Vi tenker oss at vi ønsker å løse SL til et molekyl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Alle bølgefunksjoner har en </a:t>
            </a:r>
            <a:r>
              <a:rPr lang="nb-NO" u="sng" dirty="0"/>
              <a:t>tetthet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BC52CC7A-F54C-89B8-133C-BD22A70F4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090" y="1932168"/>
            <a:ext cx="3606800" cy="1003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F893FA4-E26E-928A-A01A-AA2E961F9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709" y="4733834"/>
            <a:ext cx="5283200" cy="812800"/>
          </a:xfrm>
          <a:prstGeom prst="rect">
            <a:avLst/>
          </a:prstGeom>
        </p:spPr>
      </p:pic>
      <p:sp>
        <p:nvSpPr>
          <p:cNvPr id="11" name="Line Callout 1 10">
            <a:extLst>
              <a:ext uri="{FF2B5EF4-FFF2-40B4-BE49-F238E27FC236}">
                <a16:creationId xmlns:a16="http://schemas.microsoft.com/office/drawing/2014/main" id="{C7A160CE-24E6-745A-28C4-53B2B5D6308B}"/>
              </a:ext>
            </a:extLst>
          </p:cNvPr>
          <p:cNvSpPr/>
          <p:nvPr/>
        </p:nvSpPr>
        <p:spPr>
          <a:xfrm>
            <a:off x="8593909" y="2124166"/>
            <a:ext cx="2419634" cy="1002575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Vi bruker variasjonsmetoden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FFBC7D-0346-3006-A908-DC918C1F1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7790" y="3382602"/>
            <a:ext cx="40894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09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E7B1B-8AB2-AA74-FA17-292BC01ED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«</a:t>
            </a:r>
            <a:r>
              <a:rPr lang="nb-NO" dirty="0" err="1"/>
              <a:t>Constrained</a:t>
            </a:r>
            <a:r>
              <a:rPr lang="nb-NO" dirty="0"/>
              <a:t>-</a:t>
            </a:r>
            <a:r>
              <a:rPr lang="nb-NO" dirty="0" err="1"/>
              <a:t>search</a:t>
            </a:r>
            <a:r>
              <a:rPr lang="nb-NO" dirty="0"/>
              <a:t>»-formalisme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32A61-C618-EC7F-40AF-67B56ADA7598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Tettheten gir enkelt uttrykk for potensiell energi: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Og dermed får vi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Vi deler nå minimering inn i</a:t>
            </a:r>
          </a:p>
          <a:p>
            <a:pPr marL="914423" lvl="1" indent="-457200">
              <a:buFont typeface="+mj-lt"/>
              <a:buAutoNum type="arabicPeriod"/>
            </a:pPr>
            <a:r>
              <a:rPr lang="nb-NO" dirty="0"/>
              <a:t>Minimering over tettheter</a:t>
            </a:r>
          </a:p>
          <a:p>
            <a:pPr marL="914423" lvl="1" indent="-457200">
              <a:buFont typeface="+mj-lt"/>
              <a:buAutoNum type="arabicPeriod"/>
            </a:pPr>
            <a:r>
              <a:rPr lang="nb-NO" dirty="0"/>
              <a:t>Minimering over </a:t>
            </a:r>
            <a:r>
              <a:rPr lang="nb-NO" dirty="0" err="1"/>
              <a:t>bølgefunk</a:t>
            </a:r>
            <a:r>
              <a:rPr lang="nb-NO" dirty="0"/>
              <a:t> med gitt tetthet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3C82AA-70A4-4378-6055-962A0C52B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9893" y="1717575"/>
            <a:ext cx="3949700" cy="812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2EE751-AC87-775A-2663-3CF2D96EFE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6643" y="3022600"/>
            <a:ext cx="51562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804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D2AD-32E9-490E-ECF4-296731684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»</a:t>
            </a:r>
            <a:r>
              <a:rPr lang="nb-NO" dirty="0" err="1"/>
              <a:t>Constrained-search</a:t>
            </a:r>
            <a:r>
              <a:rPr lang="nb-NO" dirty="0"/>
              <a:t>» forts.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51DAA-C71E-C8A4-8FB3-BD848095DE27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Dette gir: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Dette definerer en </a:t>
            </a:r>
            <a:r>
              <a:rPr lang="nb-NO" u="sng" dirty="0"/>
              <a:t>universell </a:t>
            </a:r>
            <a:r>
              <a:rPr lang="nb-NO" u="sng" dirty="0" err="1"/>
              <a:t>funksjonal</a:t>
            </a:r>
            <a:r>
              <a:rPr lang="nb-NO" u="sng" dirty="0"/>
              <a:t> </a:t>
            </a:r>
            <a:r>
              <a:rPr lang="nb-NO" i="1" u="sng" dirty="0"/>
              <a:t>F</a:t>
            </a:r>
            <a:endParaRPr lang="nb-NO" i="1" dirty="0"/>
          </a:p>
          <a:p>
            <a:pPr lvl="1"/>
            <a:r>
              <a:rPr lang="nb-NO" i="1" dirty="0"/>
              <a:t>Gyldig for alle molekyler (med N elektroner)!</a:t>
            </a:r>
            <a:endParaRPr lang="nb-N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256FCD-23FA-D2F8-9803-303D0D6EF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987" y="2037912"/>
            <a:ext cx="6164504" cy="1802567"/>
          </a:xfrm>
          <a:prstGeom prst="rect">
            <a:avLst/>
          </a:prstGeom>
        </p:spPr>
      </p:pic>
      <p:sp>
        <p:nvSpPr>
          <p:cNvPr id="5" name="Line Callout 1 4">
            <a:extLst>
              <a:ext uri="{FF2B5EF4-FFF2-40B4-BE49-F238E27FC236}">
                <a16:creationId xmlns:a16="http://schemas.microsoft.com/office/drawing/2014/main" id="{05B1DD8C-6CFE-0F1F-1144-AE627A195605}"/>
              </a:ext>
            </a:extLst>
          </p:cNvPr>
          <p:cNvSpPr/>
          <p:nvPr/>
        </p:nvSpPr>
        <p:spPr>
          <a:xfrm>
            <a:off x="8035002" y="3722410"/>
            <a:ext cx="2674128" cy="917110"/>
          </a:xfrm>
          <a:prstGeom prst="borderCallout1">
            <a:avLst>
              <a:gd name="adj1" fmla="val -5842"/>
              <a:gd name="adj2" fmla="val -8247"/>
              <a:gd name="adj3" fmla="val -94552"/>
              <a:gd name="adj4" fmla="val -5261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Dette definerer den universelle </a:t>
            </a:r>
            <a:r>
              <a:rPr lang="nb-NO" sz="1600" dirty="0" err="1"/>
              <a:t>funksjonalen</a:t>
            </a:r>
            <a:r>
              <a:rPr lang="nb-NO" sz="1600" dirty="0"/>
              <a:t> eksplisitt!</a:t>
            </a:r>
          </a:p>
        </p:txBody>
      </p:sp>
    </p:spTree>
    <p:extLst>
      <p:ext uri="{BB962C8B-B14F-4D97-AF65-F5344CB8AC3E}">
        <p14:creationId xmlns:p14="http://schemas.microsoft.com/office/powerpoint/2010/main" val="1326456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E8985-59E0-4D92-D53A-9A2F01A2E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Den universelle </a:t>
            </a:r>
            <a:r>
              <a:rPr lang="nb-NO" dirty="0" err="1"/>
              <a:t>funksjonalen</a:t>
            </a:r>
            <a:r>
              <a:rPr lang="nb-NO" dirty="0"/>
              <a:t> </a:t>
            </a:r>
            <a:r>
              <a:rPr lang="nb-NO" i="1" dirty="0"/>
              <a:t>F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C0C01-FE08-A14D-EF01-5C38A3EE5241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Veldig komplisert: avhenger av tettheten i alle punkter</a:t>
            </a:r>
          </a:p>
          <a:p>
            <a:r>
              <a:rPr lang="nb-NO" dirty="0"/>
              <a:t>Vi vet egentlig ikke så mye om hvordan </a:t>
            </a:r>
            <a:r>
              <a:rPr lang="nb-NO" i="1" dirty="0"/>
              <a:t>F «ser ut» ...</a:t>
            </a:r>
          </a:p>
          <a:p>
            <a:r>
              <a:rPr lang="nb-NO" dirty="0"/>
              <a:t>Vi er nødt til å introdusere tilnærminger</a:t>
            </a:r>
          </a:p>
          <a:p>
            <a:pPr lvl="1"/>
            <a:r>
              <a:rPr lang="nb-NO" dirty="0"/>
              <a:t>Mange spennende forkortelser «å bli kjent med»:</a:t>
            </a:r>
          </a:p>
          <a:p>
            <a:pPr lvl="1"/>
            <a:r>
              <a:rPr lang="nb-NO" dirty="0"/>
              <a:t>LDA, TPSS, B3LYP ...</a:t>
            </a:r>
          </a:p>
        </p:txBody>
      </p:sp>
    </p:spTree>
    <p:extLst>
      <p:ext uri="{BB962C8B-B14F-4D97-AF65-F5344CB8AC3E}">
        <p14:creationId xmlns:p14="http://schemas.microsoft.com/office/powerpoint/2010/main" val="555436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D09505-8B13-BDCE-16D2-42FE130E4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DA1C2821-A4C1-9F68-7E41-34968ADE92D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F0F57430-EA4C-0062-2D71-9D2E626C3D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5894F88-DC31-6AB7-8641-618A0EA10B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Kohn</a:t>
            </a:r>
            <a:r>
              <a:rPr lang="nb-NO" dirty="0"/>
              <a:t>-</a:t>
            </a:r>
            <a:r>
              <a:rPr lang="nb-NO" dirty="0" err="1"/>
              <a:t>Sham</a:t>
            </a:r>
            <a:r>
              <a:rPr lang="nb-NO" dirty="0"/>
              <a:t>-teori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D58E204-4154-84AE-83DC-E4FEFFB0C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377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1C0FB-2427-EDC9-CED8-7AC4D93EC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Kohn</a:t>
            </a:r>
            <a:r>
              <a:rPr lang="nb-NO" dirty="0"/>
              <a:t> og </a:t>
            </a:r>
            <a:r>
              <a:rPr lang="nb-NO" dirty="0" err="1"/>
              <a:t>Sham</a:t>
            </a:r>
            <a:r>
              <a:rPr lang="nb-NO" dirty="0"/>
              <a:t> sin ide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C9E77F0B-1516-7B23-3041-9CBEB4DDB5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903" y="1942152"/>
            <a:ext cx="2342898" cy="3168771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0360EC86-63BD-CB24-29DA-4903A9E416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37" t="2607" r="13235" b="5441"/>
          <a:stretch/>
        </p:blipFill>
        <p:spPr bwMode="auto">
          <a:xfrm>
            <a:off x="2383243" y="1942152"/>
            <a:ext cx="2309855" cy="3168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A4C73B4B-E3C1-2183-3888-B957127679C6}"/>
              </a:ext>
            </a:extLst>
          </p:cNvPr>
          <p:cNvSpPr/>
          <p:nvPr/>
        </p:nvSpPr>
        <p:spPr>
          <a:xfrm>
            <a:off x="4719102" y="301066"/>
            <a:ext cx="2779801" cy="1899062"/>
          </a:xfrm>
          <a:prstGeom prst="wedgeEllipseCallout">
            <a:avLst>
              <a:gd name="adj1" fmla="val -30507"/>
              <a:gd name="adj2" fmla="val 5966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Hva om vi kan beskrive det eksakte systemet som et ikke-vekselvirkende system?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3066C4-6ACD-BFF1-671A-CD731D6F08FA}"/>
              </a:ext>
            </a:extLst>
          </p:cNvPr>
          <p:cNvSpPr txBox="1"/>
          <p:nvPr/>
        </p:nvSpPr>
        <p:spPr>
          <a:xfrm>
            <a:off x="2188763" y="5365377"/>
            <a:ext cx="2252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000" dirty="0"/>
              <a:t>Li </a:t>
            </a:r>
            <a:r>
              <a:rPr lang="nb-NO" sz="2000" dirty="0" err="1"/>
              <a:t>Jeu</a:t>
            </a:r>
            <a:r>
              <a:rPr lang="nb-NO" sz="2000" dirty="0"/>
              <a:t> </a:t>
            </a:r>
            <a:r>
              <a:rPr lang="nb-NO" sz="2000" dirty="0" err="1"/>
              <a:t>Sham</a:t>
            </a:r>
            <a:endParaRPr lang="nb-NO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7CC17-700E-014B-A499-074BF056434B}"/>
              </a:ext>
            </a:extLst>
          </p:cNvPr>
          <p:cNvSpPr txBox="1"/>
          <p:nvPr/>
        </p:nvSpPr>
        <p:spPr>
          <a:xfrm>
            <a:off x="7316574" y="5383307"/>
            <a:ext cx="2252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000" dirty="0"/>
              <a:t>Walther </a:t>
            </a:r>
            <a:r>
              <a:rPr lang="nb-NO" sz="2000" dirty="0" err="1"/>
              <a:t>Kohn</a:t>
            </a:r>
            <a:endParaRPr lang="nb-NO" sz="2000" dirty="0"/>
          </a:p>
        </p:txBody>
      </p:sp>
      <p:sp>
        <p:nvSpPr>
          <p:cNvPr id="9" name="Oval Callout 8">
            <a:extLst>
              <a:ext uri="{FF2B5EF4-FFF2-40B4-BE49-F238E27FC236}">
                <a16:creationId xmlns:a16="http://schemas.microsoft.com/office/drawing/2014/main" id="{B8DA3CB7-D65C-3879-0977-21DB2FA58FC9}"/>
              </a:ext>
            </a:extLst>
          </p:cNvPr>
          <p:cNvSpPr/>
          <p:nvPr/>
        </p:nvSpPr>
        <p:spPr>
          <a:xfrm>
            <a:off x="4706100" y="301066"/>
            <a:ext cx="2779801" cy="1899062"/>
          </a:xfrm>
          <a:prstGeom prst="wedgeEllipseCallout">
            <a:avLst>
              <a:gd name="adj1" fmla="val 42054"/>
              <a:gd name="adj2" fmla="val 5400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Hva om vi kan beskrive det eksakte systemet som et ikke-vekselvirkende system med riktig </a:t>
            </a:r>
            <a:r>
              <a:rPr lang="nb-NO" sz="1600" u="sng" dirty="0"/>
              <a:t>tetthet</a:t>
            </a:r>
            <a:r>
              <a:rPr lang="nb-NO" sz="1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913140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FE2B-323E-A04F-C71E-5BF740541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Det fiktive «s-systemet»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B04DB3D-35A7-E93E-3329-0A9152E4F8C9}"/>
              </a:ext>
            </a:extLst>
          </p:cNvPr>
          <p:cNvGrpSpPr/>
          <p:nvPr/>
        </p:nvGrpSpPr>
        <p:grpSpPr>
          <a:xfrm>
            <a:off x="2309853" y="2178499"/>
            <a:ext cx="1382750" cy="1457392"/>
            <a:chOff x="981308" y="1984918"/>
            <a:chExt cx="1382750" cy="145739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503D76E-6551-5E91-0F1F-619966ED490D}"/>
                </a:ext>
              </a:extLst>
            </p:cNvPr>
            <p:cNvSpPr/>
            <p:nvPr/>
          </p:nvSpPr>
          <p:spPr>
            <a:xfrm>
              <a:off x="1148576" y="2219093"/>
              <a:ext cx="167268" cy="167268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C613BF5-C4CD-8A74-4622-F540DFA0B032}"/>
                </a:ext>
              </a:extLst>
            </p:cNvPr>
            <p:cNvSpPr/>
            <p:nvPr/>
          </p:nvSpPr>
          <p:spPr>
            <a:xfrm>
              <a:off x="1914293" y="1984918"/>
              <a:ext cx="167268" cy="167268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F9C3FE0-153F-0DF3-E47A-DECF4D0FDFD2}"/>
                </a:ext>
              </a:extLst>
            </p:cNvPr>
            <p:cNvSpPr/>
            <p:nvPr/>
          </p:nvSpPr>
          <p:spPr>
            <a:xfrm>
              <a:off x="981308" y="2923479"/>
              <a:ext cx="167268" cy="167268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3F7583F-82E3-5EAE-7C18-ACFDED987DB5}"/>
                </a:ext>
              </a:extLst>
            </p:cNvPr>
            <p:cNvSpPr/>
            <p:nvPr/>
          </p:nvSpPr>
          <p:spPr>
            <a:xfrm>
              <a:off x="1997927" y="2936488"/>
              <a:ext cx="167268" cy="167268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1F222B-1505-0DCF-CBCF-C2B08C0BEB75}"/>
                </a:ext>
              </a:extLst>
            </p:cNvPr>
            <p:cNvSpPr txBox="1"/>
            <p:nvPr/>
          </p:nvSpPr>
          <p:spPr>
            <a:xfrm>
              <a:off x="2083419" y="3103756"/>
              <a:ext cx="2490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3E7FB6F-5ADC-DCAB-B4E6-A29AC59D00F0}"/>
                </a:ext>
              </a:extLst>
            </p:cNvPr>
            <p:cNvSpPr txBox="1"/>
            <p:nvPr/>
          </p:nvSpPr>
          <p:spPr>
            <a:xfrm>
              <a:off x="1167161" y="2955074"/>
              <a:ext cx="2490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81052A3-8A91-05A7-CDB1-E42121133D46}"/>
                </a:ext>
              </a:extLst>
            </p:cNvPr>
            <p:cNvSpPr txBox="1"/>
            <p:nvPr/>
          </p:nvSpPr>
          <p:spPr>
            <a:xfrm>
              <a:off x="1300975" y="2252547"/>
              <a:ext cx="2490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6D51DF8-6DCF-EAA6-AACF-E069A98F7D91}"/>
                </a:ext>
              </a:extLst>
            </p:cNvPr>
            <p:cNvSpPr txBox="1"/>
            <p:nvPr/>
          </p:nvSpPr>
          <p:spPr>
            <a:xfrm>
              <a:off x="2115014" y="2029523"/>
              <a:ext cx="2490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3</a:t>
              </a:r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CB57B7D-ACF8-6A78-B64C-101517C2A360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 flipV="1">
            <a:off x="2644389" y="2262133"/>
            <a:ext cx="598449" cy="234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841F0E-C4EC-8D19-9344-EA39B2187026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2495706" y="3174674"/>
            <a:ext cx="830766" cy="3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A9BC4D0-3412-B3BA-4F3B-036F5A675311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3326472" y="2345767"/>
            <a:ext cx="83634" cy="784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5C51168-EAE8-9C7B-9355-BCF1F5966354}"/>
              </a:ext>
            </a:extLst>
          </p:cNvPr>
          <p:cNvCxnSpPr>
            <a:cxnSpLocks/>
            <a:stCxn id="5" idx="4"/>
            <a:endCxn id="7" idx="0"/>
          </p:cNvCxnSpPr>
          <p:nvPr/>
        </p:nvCxnSpPr>
        <p:spPr>
          <a:xfrm flipH="1">
            <a:off x="2393487" y="2579942"/>
            <a:ext cx="167268" cy="5371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20AF9C6-B8D0-3FA6-9F42-4D66F0A94C6F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2452625" y="2321271"/>
            <a:ext cx="814709" cy="820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3612D87-A313-971E-53D2-4D7C361EF870}"/>
              </a:ext>
            </a:extLst>
          </p:cNvPr>
          <p:cNvCxnSpPr>
            <a:cxnSpLocks/>
            <a:stCxn id="11" idx="1"/>
            <a:endCxn id="8" idx="1"/>
          </p:cNvCxnSpPr>
          <p:nvPr/>
        </p:nvCxnSpPr>
        <p:spPr>
          <a:xfrm>
            <a:off x="2629520" y="2615405"/>
            <a:ext cx="721448" cy="539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07139057-DC0D-4AB2-F7BF-1040E1CD1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638" y="1661529"/>
            <a:ext cx="2692400" cy="39370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92BE31C0-BE6D-BE5D-7796-FF60D09882BB}"/>
              </a:ext>
            </a:extLst>
          </p:cNvPr>
          <p:cNvSpPr txBox="1"/>
          <p:nvPr/>
        </p:nvSpPr>
        <p:spPr>
          <a:xfrm>
            <a:off x="1958278" y="730167"/>
            <a:ext cx="25802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00" dirty="0"/>
              <a:t>Det faktiske system av vekselvirkende elektroner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11E75D2-3888-6330-08BD-435FA1898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51" y="3821739"/>
            <a:ext cx="4549698" cy="33661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171723B-0EFC-F48E-3C0A-A24012EFA908}"/>
              </a:ext>
            </a:extLst>
          </p:cNvPr>
          <p:cNvGrpSpPr/>
          <p:nvPr/>
        </p:nvGrpSpPr>
        <p:grpSpPr>
          <a:xfrm>
            <a:off x="6441224" y="798422"/>
            <a:ext cx="4681344" cy="4173125"/>
            <a:chOff x="6282628" y="730167"/>
            <a:chExt cx="4681344" cy="417312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D583ED4-8D05-FB2F-9DB0-28225E7F740B}"/>
                </a:ext>
              </a:extLst>
            </p:cNvPr>
            <p:cNvGrpSpPr/>
            <p:nvPr/>
          </p:nvGrpSpPr>
          <p:grpSpPr>
            <a:xfrm>
              <a:off x="7808024" y="2178499"/>
              <a:ext cx="1382750" cy="1457392"/>
              <a:chOff x="981308" y="1984918"/>
              <a:chExt cx="1382750" cy="1457392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157820C7-C3F6-D0E7-0593-19405FE2BE2B}"/>
                  </a:ext>
                </a:extLst>
              </p:cNvPr>
              <p:cNvSpPr/>
              <p:nvPr/>
            </p:nvSpPr>
            <p:spPr>
              <a:xfrm>
                <a:off x="1148576" y="2219093"/>
                <a:ext cx="167268" cy="167268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C5CD517-785F-6F59-B4AD-3656E6BAAF30}"/>
                  </a:ext>
                </a:extLst>
              </p:cNvPr>
              <p:cNvSpPr/>
              <p:nvPr/>
            </p:nvSpPr>
            <p:spPr>
              <a:xfrm>
                <a:off x="1914293" y="1984918"/>
                <a:ext cx="167268" cy="167268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D57CD6E0-AC3E-23A5-0CA1-932E24E834BD}"/>
                  </a:ext>
                </a:extLst>
              </p:cNvPr>
              <p:cNvSpPr/>
              <p:nvPr/>
            </p:nvSpPr>
            <p:spPr>
              <a:xfrm>
                <a:off x="981308" y="2923479"/>
                <a:ext cx="167268" cy="167268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F8A2CA11-2E7A-DA97-0007-34F7F5D013D7}"/>
                  </a:ext>
                </a:extLst>
              </p:cNvPr>
              <p:cNvSpPr/>
              <p:nvPr/>
            </p:nvSpPr>
            <p:spPr>
              <a:xfrm>
                <a:off x="1997927" y="2936488"/>
                <a:ext cx="167268" cy="167268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5F14AD1-E0A1-3015-618C-DB598CC1C564}"/>
                  </a:ext>
                </a:extLst>
              </p:cNvPr>
              <p:cNvSpPr txBox="1"/>
              <p:nvPr/>
            </p:nvSpPr>
            <p:spPr>
              <a:xfrm>
                <a:off x="2083419" y="3103756"/>
                <a:ext cx="24904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b-NO" sz="1600" dirty="0"/>
                  <a:t>2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F943009-E013-9BE6-063C-772D0293E2E8}"/>
                  </a:ext>
                </a:extLst>
              </p:cNvPr>
              <p:cNvSpPr txBox="1"/>
              <p:nvPr/>
            </p:nvSpPr>
            <p:spPr>
              <a:xfrm>
                <a:off x="1167161" y="2955074"/>
                <a:ext cx="24904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b-NO" sz="1600" dirty="0"/>
                  <a:t>1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E0BA765-5AAB-2F5B-61E5-DC5E0209A2B5}"/>
                  </a:ext>
                </a:extLst>
              </p:cNvPr>
              <p:cNvSpPr txBox="1"/>
              <p:nvPr/>
            </p:nvSpPr>
            <p:spPr>
              <a:xfrm>
                <a:off x="1300975" y="2252547"/>
                <a:ext cx="24904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b-NO" sz="1600" dirty="0"/>
                  <a:t>4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2A5A4B8-B998-E304-87D5-489A1E0BF0E5}"/>
                  </a:ext>
                </a:extLst>
              </p:cNvPr>
              <p:cNvSpPr txBox="1"/>
              <p:nvPr/>
            </p:nvSpPr>
            <p:spPr>
              <a:xfrm>
                <a:off x="2115014" y="2029523"/>
                <a:ext cx="24904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b-NO" sz="1600" dirty="0"/>
                  <a:t>3</a:t>
                </a:r>
              </a:p>
            </p:txBody>
          </p:sp>
        </p:grp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41882E1-4894-3FE4-B98A-CDAC9391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24235" y="1658251"/>
              <a:ext cx="1905000" cy="393700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C1FEEFF-8B7D-8F99-358D-1AE45B0BB44F}"/>
                </a:ext>
              </a:extLst>
            </p:cNvPr>
            <p:cNvSpPr txBox="1"/>
            <p:nvPr/>
          </p:nvSpPr>
          <p:spPr>
            <a:xfrm>
              <a:off x="7333166" y="730167"/>
              <a:ext cx="258026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Et fiktivt system s av ikke-vekselvirkende elektroner</a:t>
              </a: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71FCC7D9-A696-1A39-97B7-592A6F202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82628" y="3851941"/>
              <a:ext cx="4681344" cy="344831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F19F96B0-ABEF-1447-1F7D-B3266F2CC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16750" y="4395292"/>
              <a:ext cx="3213100" cy="508000"/>
            </a:xfrm>
            <a:prstGeom prst="rect">
              <a:avLst/>
            </a:prstGeom>
          </p:spPr>
        </p:pic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5A283565-56EF-22EE-D25A-2E7914BC58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5829" y="4446092"/>
            <a:ext cx="29083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738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8545F-25EC-5E9B-BA92-4BBB14B75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ACF9F1C0-C283-70CE-DD00-0148FB3B35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092E1758-ABE7-C893-149C-6EDC2C934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7B473925-6C25-DE65-6485-601648D7E5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Repetisjon av </a:t>
            </a:r>
            <a:r>
              <a:rPr lang="nb-NO" dirty="0" err="1"/>
              <a:t>Hartree-Fock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62502EE-41A1-37C1-E919-237B08BA5A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34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91CF8-9BD1-CF4A-2E27-F89BF445F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s-systemet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9A74E-E6B2-A9DE-0A45-8DCE9AFE12FE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Vi kan gjenta HK-teoremene for </a:t>
            </a:r>
            <a:r>
              <a:rPr lang="nb-NO" u="sng" dirty="0"/>
              <a:t>ikke-vekselvirkende elektroner</a:t>
            </a:r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r>
              <a:rPr lang="nb-NO" dirty="0"/>
              <a:t>Hva skjer om vi krever at tettheten er de samme i både s-systemet og det fysiske vekselvirkende systemet?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DE9364-2EED-92BD-B7C8-76BE04224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177" y="1938608"/>
            <a:ext cx="1993900" cy="39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E93D83-B249-6551-86E1-FC0CE445D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3999" y="1881458"/>
            <a:ext cx="3213100" cy="50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4725AE-A38E-4FF2-177D-6062F1D6C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7306" y="2666806"/>
            <a:ext cx="4914900" cy="876300"/>
          </a:xfrm>
          <a:prstGeom prst="rect">
            <a:avLst/>
          </a:prstGeom>
        </p:spPr>
      </p:pic>
      <p:sp>
        <p:nvSpPr>
          <p:cNvPr id="7" name="Line Callout 1 6">
            <a:extLst>
              <a:ext uri="{FF2B5EF4-FFF2-40B4-BE49-F238E27FC236}">
                <a16:creationId xmlns:a16="http://schemas.microsoft.com/office/drawing/2014/main" id="{D67CD528-2C9B-7B71-400D-7B729D6DA031}"/>
              </a:ext>
            </a:extLst>
          </p:cNvPr>
          <p:cNvSpPr/>
          <p:nvPr/>
        </p:nvSpPr>
        <p:spPr>
          <a:xfrm>
            <a:off x="9744786" y="648361"/>
            <a:ext cx="2564781" cy="1056268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Separasjon av variable = Forholdsvis lett å løse sammenliknet med eksakt problem!</a:t>
            </a:r>
          </a:p>
        </p:txBody>
      </p:sp>
      <p:sp>
        <p:nvSpPr>
          <p:cNvPr id="8" name="Line Callout 1 7">
            <a:extLst>
              <a:ext uri="{FF2B5EF4-FFF2-40B4-BE49-F238E27FC236}">
                <a16:creationId xmlns:a16="http://schemas.microsoft.com/office/drawing/2014/main" id="{14FBF27F-5864-3456-45AB-43B980CE9BEF}"/>
              </a:ext>
            </a:extLst>
          </p:cNvPr>
          <p:cNvSpPr/>
          <p:nvPr/>
        </p:nvSpPr>
        <p:spPr>
          <a:xfrm>
            <a:off x="8462395" y="3820454"/>
            <a:ext cx="2564781" cy="508000"/>
          </a:xfrm>
          <a:prstGeom prst="borderCallout1">
            <a:avLst>
              <a:gd name="adj1" fmla="val 18750"/>
              <a:gd name="adj2" fmla="val -8333"/>
              <a:gd name="adj3" fmla="val -90590"/>
              <a:gd name="adj4" fmla="val -9792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Kun kinetisk energi</a:t>
            </a:r>
          </a:p>
        </p:txBody>
      </p:sp>
    </p:spTree>
    <p:extLst>
      <p:ext uri="{BB962C8B-B14F-4D97-AF65-F5344CB8AC3E}">
        <p14:creationId xmlns:p14="http://schemas.microsoft.com/office/powerpoint/2010/main" val="185256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4D41-0E01-9E89-F632-35D028869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Kohn</a:t>
            </a:r>
            <a:r>
              <a:rPr lang="nb-NO" dirty="0"/>
              <a:t>-</a:t>
            </a:r>
            <a:r>
              <a:rPr lang="nb-NO" dirty="0" err="1"/>
              <a:t>Sham</a:t>
            </a:r>
            <a:r>
              <a:rPr lang="nb-NO" dirty="0"/>
              <a:t>-teori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6C40F-65E8-B8C0-CC2F-BFF9D4B51C1D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Eksakt problem: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Fiktivt problem:</a:t>
            </a:r>
          </a:p>
          <a:p>
            <a:endParaRPr lang="nb-NO" dirty="0"/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Vi prøver å bestemme </a:t>
            </a:r>
            <a:r>
              <a:rPr lang="nb-NO" i="1" dirty="0" err="1"/>
              <a:t>V</a:t>
            </a:r>
            <a:r>
              <a:rPr lang="nb-NO" baseline="-25000" dirty="0" err="1"/>
              <a:t>eff</a:t>
            </a:r>
            <a:r>
              <a:rPr lang="nb-NO" dirty="0"/>
              <a:t> slik at den eksakte tetthet faktisk er grunntilstand: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C7082-8DE5-E53E-29DE-7544E7570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011324"/>
            <a:ext cx="7772400" cy="8353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5A608-4EDE-5547-90D2-867AF3EF6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7595" y="1607528"/>
            <a:ext cx="7772400" cy="8288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B567C2-03E6-0338-7B07-F5387D551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0622" y="4837722"/>
            <a:ext cx="5257800" cy="825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FFD53B-32D8-FA11-A6A8-A2A3ADCC04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550" y="5813206"/>
            <a:ext cx="4406900" cy="825500"/>
          </a:xfrm>
          <a:prstGeom prst="rect">
            <a:avLst/>
          </a:prstGeom>
        </p:spPr>
      </p:pic>
      <p:sp>
        <p:nvSpPr>
          <p:cNvPr id="9" name="Line Callout 1 8">
            <a:extLst>
              <a:ext uri="{FF2B5EF4-FFF2-40B4-BE49-F238E27FC236}">
                <a16:creationId xmlns:a16="http://schemas.microsoft.com/office/drawing/2014/main" id="{513A4494-C408-2320-7CDA-DBF3C8EE0B0E}"/>
              </a:ext>
            </a:extLst>
          </p:cNvPr>
          <p:cNvSpPr/>
          <p:nvPr/>
        </p:nvSpPr>
        <p:spPr>
          <a:xfrm>
            <a:off x="3545160" y="1293541"/>
            <a:ext cx="948782" cy="393609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1. Gitt</a:t>
            </a:r>
          </a:p>
        </p:txBody>
      </p:sp>
      <p:sp>
        <p:nvSpPr>
          <p:cNvPr id="10" name="Line Callout 1 9">
            <a:extLst>
              <a:ext uri="{FF2B5EF4-FFF2-40B4-BE49-F238E27FC236}">
                <a16:creationId xmlns:a16="http://schemas.microsoft.com/office/drawing/2014/main" id="{9A609879-517B-40C1-3FA7-43ACA58B1FCA}"/>
              </a:ext>
            </a:extLst>
          </p:cNvPr>
          <p:cNvSpPr/>
          <p:nvPr/>
        </p:nvSpPr>
        <p:spPr>
          <a:xfrm>
            <a:off x="8299450" y="1194778"/>
            <a:ext cx="2082335" cy="393609"/>
          </a:xfrm>
          <a:prstGeom prst="borderCallout1">
            <a:avLst>
              <a:gd name="adj1" fmla="val 18750"/>
              <a:gd name="adj2" fmla="val -8333"/>
              <a:gd name="adj3" fmla="val 157829"/>
              <a:gd name="adj4" fmla="val -333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2. Eksakt tetthet</a:t>
            </a:r>
          </a:p>
        </p:txBody>
      </p:sp>
      <p:sp>
        <p:nvSpPr>
          <p:cNvPr id="11" name="Line Callout 1 10">
            <a:extLst>
              <a:ext uri="{FF2B5EF4-FFF2-40B4-BE49-F238E27FC236}">
                <a16:creationId xmlns:a16="http://schemas.microsoft.com/office/drawing/2014/main" id="{D507B980-6AFC-C834-B929-6C4029601B90}"/>
              </a:ext>
            </a:extLst>
          </p:cNvPr>
          <p:cNvSpPr/>
          <p:nvPr/>
        </p:nvSpPr>
        <p:spPr>
          <a:xfrm>
            <a:off x="3411345" y="2455565"/>
            <a:ext cx="2290208" cy="555760"/>
          </a:xfrm>
          <a:prstGeom prst="borderCallout1">
            <a:avLst>
              <a:gd name="adj1" fmla="val 18750"/>
              <a:gd name="adj2" fmla="val -8333"/>
              <a:gd name="adj3" fmla="val 143664"/>
              <a:gd name="adj4" fmla="val -2788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4. Da får vi et ukjent potensial</a:t>
            </a:r>
          </a:p>
        </p:txBody>
      </p:sp>
      <p:sp>
        <p:nvSpPr>
          <p:cNvPr id="12" name="Line Callout 1 11">
            <a:extLst>
              <a:ext uri="{FF2B5EF4-FFF2-40B4-BE49-F238E27FC236}">
                <a16:creationId xmlns:a16="http://schemas.microsoft.com/office/drawing/2014/main" id="{0E9E2A2E-E287-568A-C286-C7BB818DA1F8}"/>
              </a:ext>
            </a:extLst>
          </p:cNvPr>
          <p:cNvSpPr/>
          <p:nvPr/>
        </p:nvSpPr>
        <p:spPr>
          <a:xfrm>
            <a:off x="8590155" y="2286000"/>
            <a:ext cx="2999679" cy="725324"/>
          </a:xfrm>
          <a:prstGeom prst="borderCallout1">
            <a:avLst>
              <a:gd name="adj1" fmla="val 18750"/>
              <a:gd name="adj2" fmla="val -8333"/>
              <a:gd name="adj3" fmla="val 134440"/>
              <a:gd name="adj4" fmla="val -3048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3. Vi krever at den eksakte tettheten blir ikke-vekselvirkende grunntilstand</a:t>
            </a:r>
          </a:p>
        </p:txBody>
      </p:sp>
      <p:sp>
        <p:nvSpPr>
          <p:cNvPr id="13" name="Line Callout 1 12">
            <a:extLst>
              <a:ext uri="{FF2B5EF4-FFF2-40B4-BE49-F238E27FC236}">
                <a16:creationId xmlns:a16="http://schemas.microsoft.com/office/drawing/2014/main" id="{D021A2E8-BAB4-8E1A-8E5D-52F2D480DE01}"/>
              </a:ext>
            </a:extLst>
          </p:cNvPr>
          <p:cNvSpPr/>
          <p:nvPr/>
        </p:nvSpPr>
        <p:spPr>
          <a:xfrm>
            <a:off x="497542" y="5577828"/>
            <a:ext cx="2679986" cy="648128"/>
          </a:xfrm>
          <a:prstGeom prst="borderCallout1">
            <a:avLst>
              <a:gd name="adj1" fmla="val 65481"/>
              <a:gd name="adj2" fmla="val 106798"/>
              <a:gd name="adj3" fmla="val 85213"/>
              <a:gd name="adj4" fmla="val 12565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5. Settes inn i SL for </a:t>
            </a:r>
          </a:p>
          <a:p>
            <a:pPr algn="ctr"/>
            <a:r>
              <a:rPr lang="nb-NO" sz="1600" dirty="0"/>
              <a:t>s-systemet!</a:t>
            </a:r>
          </a:p>
        </p:txBody>
      </p:sp>
    </p:spTree>
    <p:extLst>
      <p:ext uri="{BB962C8B-B14F-4D97-AF65-F5344CB8AC3E}">
        <p14:creationId xmlns:p14="http://schemas.microsoft.com/office/powerpoint/2010/main" val="771032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A5D32-0012-5107-1251-3FA0F9D19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Kohn</a:t>
            </a:r>
            <a:r>
              <a:rPr lang="nb-NO" dirty="0"/>
              <a:t>-</a:t>
            </a:r>
            <a:r>
              <a:rPr lang="nb-NO" dirty="0" err="1"/>
              <a:t>Sham</a:t>
            </a:r>
            <a:r>
              <a:rPr lang="nb-NO" dirty="0"/>
              <a:t>-likninga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690ED-A7BB-B5C7-4BF4-E1F89DA57C1A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Vi skiller fra </a:t>
            </a:r>
            <a:r>
              <a:rPr lang="nb-NO" dirty="0" err="1"/>
              <a:t>Hartree</a:t>
            </a:r>
            <a:r>
              <a:rPr lang="nb-NO" dirty="0"/>
              <a:t>-energien, for den har man uttrykk for: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Innsetting i s-</a:t>
            </a:r>
            <a:r>
              <a:rPr lang="nb-NO" dirty="0" err="1"/>
              <a:t>Schrödingerlikninga</a:t>
            </a:r>
            <a:endParaRPr lang="nb-N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214910-7DEA-0328-D522-30B0F3C78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439" y="1871701"/>
            <a:ext cx="4318000" cy="39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F30F63-917F-F3BB-10BB-B43EA60CD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439" y="2512122"/>
            <a:ext cx="4457700" cy="40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F70D86-6001-20D3-F1EA-C018404F02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9439" y="3009941"/>
            <a:ext cx="2374900" cy="825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460680-C436-BE2F-5A77-B18111313A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0582" y="4979102"/>
            <a:ext cx="5956300" cy="1079500"/>
          </a:xfrm>
          <a:prstGeom prst="rect">
            <a:avLst/>
          </a:prstGeom>
        </p:spPr>
      </p:pic>
      <p:sp>
        <p:nvSpPr>
          <p:cNvPr id="8" name="Line Callout 1 7">
            <a:extLst>
              <a:ext uri="{FF2B5EF4-FFF2-40B4-BE49-F238E27FC236}">
                <a16:creationId xmlns:a16="http://schemas.microsoft.com/office/drawing/2014/main" id="{735F336A-C464-3069-4943-5D4B6F019A03}"/>
              </a:ext>
            </a:extLst>
          </p:cNvPr>
          <p:cNvSpPr/>
          <p:nvPr/>
        </p:nvSpPr>
        <p:spPr>
          <a:xfrm>
            <a:off x="7538224" y="3126185"/>
            <a:ext cx="4457700" cy="1594625"/>
          </a:xfrm>
          <a:prstGeom prst="borderCallout1">
            <a:avLst>
              <a:gd name="adj1" fmla="val 29939"/>
              <a:gd name="adj2" fmla="val -4581"/>
              <a:gd name="adj3" fmla="val 120892"/>
              <a:gd name="adj4" fmla="val -3458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 algn="ctr">
              <a:buAutoNum type="arabicPeriod"/>
            </a:pPr>
            <a:r>
              <a:rPr lang="nb-NO" sz="1600" dirty="0"/>
              <a:t>Samme struktur som </a:t>
            </a:r>
            <a:r>
              <a:rPr lang="nb-NO" sz="1600" dirty="0" err="1"/>
              <a:t>Hartree</a:t>
            </a:r>
            <a:r>
              <a:rPr lang="nb-NO" sz="1600" dirty="0"/>
              <a:t>-</a:t>
            </a:r>
            <a:r>
              <a:rPr lang="nb-NO" sz="1600" dirty="0" err="1"/>
              <a:t>Fock</a:t>
            </a:r>
            <a:r>
              <a:rPr lang="nb-NO" sz="1600" dirty="0"/>
              <a:t>-likninga</a:t>
            </a:r>
          </a:p>
          <a:p>
            <a:pPr marL="228600" indent="-228600" algn="ctr">
              <a:buAutoNum type="arabicPeriod"/>
            </a:pPr>
            <a:r>
              <a:rPr lang="nb-NO" sz="1600" dirty="0" err="1"/>
              <a:t>Ikkelinær</a:t>
            </a:r>
            <a:r>
              <a:rPr lang="nb-NO" sz="1600" dirty="0"/>
              <a:t>, uavhengig partikkel-modell</a:t>
            </a:r>
          </a:p>
          <a:p>
            <a:pPr marL="228600" indent="-228600" algn="ctr">
              <a:buAutoNum type="arabicPeriod"/>
            </a:pPr>
            <a:r>
              <a:rPr lang="nb-NO" sz="1600" dirty="0"/>
              <a:t>Exchange-</a:t>
            </a:r>
            <a:r>
              <a:rPr lang="nb-NO" sz="1600" dirty="0" err="1"/>
              <a:t>correlation</a:t>
            </a:r>
            <a:r>
              <a:rPr lang="nb-NO" sz="1600" dirty="0"/>
              <a:t> er </a:t>
            </a:r>
            <a:r>
              <a:rPr lang="nb-NO" sz="1600" u="sng" dirty="0"/>
              <a:t>ukjent</a:t>
            </a:r>
          </a:p>
        </p:txBody>
      </p:sp>
      <p:sp>
        <p:nvSpPr>
          <p:cNvPr id="9" name="Line Callout 1 8">
            <a:extLst>
              <a:ext uri="{FF2B5EF4-FFF2-40B4-BE49-F238E27FC236}">
                <a16:creationId xmlns:a16="http://schemas.microsoft.com/office/drawing/2014/main" id="{1500F1FE-1ED2-BBD3-A929-BB99E4CDBD86}"/>
              </a:ext>
            </a:extLst>
          </p:cNvPr>
          <p:cNvSpPr/>
          <p:nvPr/>
        </p:nvSpPr>
        <p:spPr>
          <a:xfrm>
            <a:off x="8798312" y="1371600"/>
            <a:ext cx="2520176" cy="893801"/>
          </a:xfrm>
          <a:prstGeom prst="borderCallout1">
            <a:avLst>
              <a:gd name="adj1" fmla="val 18750"/>
              <a:gd name="adj2" fmla="val -8333"/>
              <a:gd name="adj3" fmla="val 67586"/>
              <a:gd name="adj4" fmla="val -4364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«Exchange-</a:t>
            </a:r>
            <a:r>
              <a:rPr lang="nb-NO" sz="1600" dirty="0" err="1"/>
              <a:t>correlation</a:t>
            </a:r>
            <a:r>
              <a:rPr lang="nb-NO" sz="1600" dirty="0"/>
              <a:t>»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C4E562CA-3FE5-F6B8-A7CE-2F171F1DFC71}"/>
                  </a:ext>
                </a:extLst>
              </p14:cNvPr>
              <p14:cNvContentPartPr/>
              <p14:nvPr/>
            </p14:nvContentPartPr>
            <p14:xfrm>
              <a:off x="6472054" y="5773864"/>
              <a:ext cx="591840" cy="13392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C4E562CA-3FE5-F6B8-A7CE-2F171F1DFC7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54414" y="5756224"/>
                <a:ext cx="627480" cy="169560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 25">
            <a:extLst>
              <a:ext uri="{FF2B5EF4-FFF2-40B4-BE49-F238E27FC236}">
                <a16:creationId xmlns:a16="http://schemas.microsoft.com/office/drawing/2014/main" id="{3FC9B958-B915-94EC-05FF-6BFE8D8CA4D1}"/>
              </a:ext>
            </a:extLst>
          </p:cNvPr>
          <p:cNvSpPr/>
          <p:nvPr/>
        </p:nvSpPr>
        <p:spPr>
          <a:xfrm>
            <a:off x="6438600" y="6005956"/>
            <a:ext cx="2995331" cy="5206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000" dirty="0"/>
              <a:t>B3LYP, TPSS, LDA ....</a:t>
            </a:r>
          </a:p>
        </p:txBody>
      </p:sp>
    </p:spTree>
    <p:extLst>
      <p:ext uri="{BB962C8B-B14F-4D97-AF65-F5344CB8AC3E}">
        <p14:creationId xmlns:p14="http://schemas.microsoft.com/office/powerpoint/2010/main" val="851442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08263-366C-D21E-26E2-3CA1FBFB1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Jf. </a:t>
            </a:r>
            <a:r>
              <a:rPr lang="nb-NO" dirty="0" err="1"/>
              <a:t>Hartree-Fock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6E67B-D738-35B9-F052-5CE99C95E3C0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 err="1"/>
              <a:t>Hartree-Fock</a:t>
            </a:r>
            <a:r>
              <a:rPr lang="nb-NO" dirty="0"/>
              <a:t> har enkel «</a:t>
            </a:r>
            <a:r>
              <a:rPr lang="nb-NO" dirty="0" err="1"/>
              <a:t>exchange</a:t>
            </a:r>
            <a:r>
              <a:rPr lang="nb-NO" dirty="0"/>
              <a:t>»: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Potensialet </a:t>
            </a:r>
            <a:r>
              <a:rPr lang="nb-NO" i="1" dirty="0"/>
              <a:t>J</a:t>
            </a:r>
            <a:r>
              <a:rPr lang="nb-NO" dirty="0"/>
              <a:t> kan skrives eksplisitt med tetthet: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Potensialet </a:t>
            </a:r>
            <a:r>
              <a:rPr lang="nb-NO" i="1" dirty="0"/>
              <a:t>K</a:t>
            </a:r>
            <a:r>
              <a:rPr lang="nb-NO" dirty="0"/>
              <a:t> kan også skrives ned, men ikke så instruktivt ...</a:t>
            </a:r>
          </a:p>
        </p:txBody>
      </p:sp>
      <p:sp>
        <p:nvSpPr>
          <p:cNvPr id="5" name="Line Callout 1 4">
            <a:extLst>
              <a:ext uri="{FF2B5EF4-FFF2-40B4-BE49-F238E27FC236}">
                <a16:creationId xmlns:a16="http://schemas.microsoft.com/office/drawing/2014/main" id="{E7410D75-7406-AB1C-8EDC-997E3AE92051}"/>
              </a:ext>
            </a:extLst>
          </p:cNvPr>
          <p:cNvSpPr/>
          <p:nvPr/>
        </p:nvSpPr>
        <p:spPr>
          <a:xfrm>
            <a:off x="8125098" y="1293223"/>
            <a:ext cx="2103120" cy="669645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«Exchange»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C8DC25-B373-811F-E2DC-26500234F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6084" y="3445076"/>
            <a:ext cx="3429000" cy="863600"/>
          </a:xfrm>
          <a:prstGeom prst="rect">
            <a:avLst/>
          </a:prstGeom>
        </p:spPr>
      </p:pic>
      <p:sp>
        <p:nvSpPr>
          <p:cNvPr id="7" name="Line Callout 1 6">
            <a:extLst>
              <a:ext uri="{FF2B5EF4-FFF2-40B4-BE49-F238E27FC236}">
                <a16:creationId xmlns:a16="http://schemas.microsoft.com/office/drawing/2014/main" id="{60CC50C0-CB9C-5237-CE6A-15272D3FCBA4}"/>
              </a:ext>
            </a:extLst>
          </p:cNvPr>
          <p:cNvSpPr/>
          <p:nvPr/>
        </p:nvSpPr>
        <p:spPr>
          <a:xfrm>
            <a:off x="8281851" y="2311071"/>
            <a:ext cx="3644900" cy="979715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Elektrostatisk potensial fra ladningstetthet e*rho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6B82B1-F19F-4061-3559-584953501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439" y="3470476"/>
            <a:ext cx="3822700" cy="812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2E311B-DD5C-D10B-7AC8-93953BC991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8577" y="2054671"/>
            <a:ext cx="40767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39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C2FDE-A34E-2A0B-CFB2-1ED774A8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Oppsummering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2A04F-70BD-1C6C-2EBE-4458750F2C2B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DFT er basert på at tettheten kan erstatte bølgefunksjonen</a:t>
            </a:r>
          </a:p>
          <a:p>
            <a:r>
              <a:rPr lang="nb-NO" dirty="0"/>
              <a:t>Den universelle </a:t>
            </a:r>
            <a:r>
              <a:rPr lang="nb-NO" dirty="0" err="1"/>
              <a:t>funksjonalen</a:t>
            </a:r>
            <a:r>
              <a:rPr lang="nb-NO" dirty="0"/>
              <a:t> </a:t>
            </a:r>
            <a:r>
              <a:rPr lang="nb-NO" i="1" dirty="0"/>
              <a:t>F</a:t>
            </a:r>
            <a:r>
              <a:rPr lang="nb-NO" dirty="0"/>
              <a:t> er ukjent, og må modelleres</a:t>
            </a:r>
          </a:p>
          <a:p>
            <a:r>
              <a:rPr lang="nb-NO" dirty="0" err="1"/>
              <a:t>Kohn</a:t>
            </a:r>
            <a:r>
              <a:rPr lang="nb-NO" dirty="0"/>
              <a:t>-</a:t>
            </a:r>
            <a:r>
              <a:rPr lang="nb-NO" dirty="0" err="1"/>
              <a:t>Sham</a:t>
            </a:r>
            <a:r>
              <a:rPr lang="nb-NO" dirty="0"/>
              <a:t>-teori er veldig lik </a:t>
            </a:r>
            <a:r>
              <a:rPr lang="nb-NO" dirty="0" err="1"/>
              <a:t>Hartree</a:t>
            </a:r>
            <a:r>
              <a:rPr lang="nb-NO" dirty="0"/>
              <a:t>-</a:t>
            </a:r>
            <a:r>
              <a:rPr lang="nb-NO" dirty="0" err="1"/>
              <a:t>Fock</a:t>
            </a:r>
            <a:r>
              <a:rPr lang="nb-NO" dirty="0"/>
              <a:t>-teori i struktur</a:t>
            </a:r>
          </a:p>
          <a:p>
            <a:pPr lvl="1"/>
            <a:r>
              <a:rPr lang="nb-NO" i="1" dirty="0"/>
              <a:t>F</a:t>
            </a:r>
            <a:r>
              <a:rPr lang="nb-NO" dirty="0"/>
              <a:t> modelleres med </a:t>
            </a:r>
            <a:r>
              <a:rPr lang="nb-NO" dirty="0" err="1"/>
              <a:t>exchange</a:t>
            </a:r>
            <a:r>
              <a:rPr lang="nb-NO" dirty="0"/>
              <a:t>-</a:t>
            </a:r>
            <a:r>
              <a:rPr lang="nb-NO" dirty="0" err="1"/>
              <a:t>correlation</a:t>
            </a:r>
            <a:r>
              <a:rPr lang="nb-NO" dirty="0"/>
              <a:t>-potensial-modeller</a:t>
            </a:r>
            <a:endParaRPr lang="nb-NO" i="1" dirty="0"/>
          </a:p>
        </p:txBody>
      </p:sp>
    </p:spTree>
    <p:extLst>
      <p:ext uri="{BB962C8B-B14F-4D97-AF65-F5344CB8AC3E}">
        <p14:creationId xmlns:p14="http://schemas.microsoft.com/office/powerpoint/2010/main" val="3522144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49193-DD44-4845-2A02-FA96356F1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1DE2B9AB-65DA-5E9C-58F9-EA6B3637AD8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1D4E9B12-4DE3-D9DD-C028-F73F618ED8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E5811E4-9A77-3F76-EA1F-E51341CA1C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Vanlige </a:t>
            </a:r>
            <a:r>
              <a:rPr lang="nb-NO" dirty="0" err="1"/>
              <a:t>funksjonaltilnærminger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9D5EAFC-4E4C-515F-B01D-FB8183EC66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1449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6D2BC53-6EA1-8542-149F-638843E2D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Lokal tetthetstilnærming (LDA)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170110D-D3C7-8F03-24D6-C153D0C6CFE2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XC-potensialet avhenger kun av tettheten lokalt, og vi kan separere: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LDA fungerer overraskende bra for systemer med sakte-varierende elektrontetthet, som faste stoffer eller halvledere. Molekyler og atomer er dessverre ikke slik at tettheten er saktevarierende ...</a:t>
            </a:r>
          </a:p>
          <a:p>
            <a:endParaRPr lang="nb-NO" dirty="0"/>
          </a:p>
          <a:p>
            <a:endParaRPr lang="nb-NO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072FAF-267C-31E6-C14C-AA9F1295214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91925" y="6264275"/>
            <a:ext cx="600075" cy="365125"/>
          </a:xfrm>
        </p:spPr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2DAE4D-3417-407C-C05D-30DBB3AAE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691" y="1771496"/>
            <a:ext cx="2616200" cy="482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C33CD0-4ED4-C97B-AFB0-6A962B512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718" y="2421450"/>
            <a:ext cx="3771900" cy="812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DB9BAA-32B8-8369-153F-4F7D7584D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1718" y="3429000"/>
            <a:ext cx="4457700" cy="825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FC7983-F11E-5033-17C4-3D0E3F2AF8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3026" y="2479792"/>
            <a:ext cx="3873500" cy="812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BACC303-E1AD-B5BD-4C10-CC5DC0262D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2776" y="3600450"/>
            <a:ext cx="2794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5988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7F920-CCD9-8695-1CD7-789BF95D9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Generaliserte gradient-approksimasjoner (GGA)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7250E-A1C5-5275-4F63-C09163D5EED8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Utvider LDA med å ta med gradienten til tettheten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GGA-</a:t>
            </a:r>
            <a:r>
              <a:rPr lang="nb-NO" dirty="0" err="1"/>
              <a:t>funksjonaler</a:t>
            </a:r>
            <a:r>
              <a:rPr lang="nb-NO" dirty="0"/>
              <a:t> fungerer generelt bedre for molekylære systemer enn LDA, og gir mer nøyaktige bindingslengder, energier og reaksjonsbarrierer, for eksempel.</a:t>
            </a:r>
          </a:p>
          <a:p>
            <a:endParaRPr lang="nb-NO" dirty="0"/>
          </a:p>
          <a:p>
            <a:r>
              <a:rPr lang="nb-NO" dirty="0"/>
              <a:t>PBE (</a:t>
            </a:r>
            <a:r>
              <a:rPr lang="nb-NO" dirty="0" err="1"/>
              <a:t>Perdew-Burke-Ernzerhof</a:t>
            </a:r>
            <a:r>
              <a:rPr lang="nb-NO" dirty="0"/>
              <a:t>): En av de mest populære GGA-</a:t>
            </a:r>
            <a:r>
              <a:rPr lang="nb-NO" dirty="0" err="1"/>
              <a:t>funksjonalene</a:t>
            </a:r>
            <a:r>
              <a:rPr lang="nb-NO" dirty="0"/>
              <a:t>. God balanse mellom nøyaktighet og beregningskostnad.</a:t>
            </a:r>
          </a:p>
          <a:p>
            <a:r>
              <a:rPr lang="nb-NO" dirty="0"/>
              <a:t>BLYP (</a:t>
            </a:r>
            <a:r>
              <a:rPr lang="nb-NO" dirty="0" err="1"/>
              <a:t>Becke</a:t>
            </a:r>
            <a:r>
              <a:rPr lang="nb-NO" dirty="0"/>
              <a:t>-Lee-</a:t>
            </a:r>
            <a:r>
              <a:rPr lang="nb-NO" dirty="0" err="1"/>
              <a:t>Yang</a:t>
            </a:r>
            <a:r>
              <a:rPr lang="nb-NO" dirty="0"/>
              <a:t>-Parr): Gir generelt gode geometrier, reaksjonsenergier, og vibrasjonsfrekvenser for molekyler.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4AC550-3682-3DC2-FC55-2F92714F5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193" y="1810524"/>
            <a:ext cx="4178300" cy="812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17EA39-0267-9048-7767-DE6601523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247" y="1810524"/>
            <a:ext cx="41529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3778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38C17-BD49-94F4-353F-DF78DD5A8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921422"/>
          </a:xfrm>
        </p:spPr>
        <p:txBody>
          <a:bodyPr/>
          <a:lstStyle/>
          <a:p>
            <a:r>
              <a:rPr lang="nb-NO" dirty="0" err="1"/>
              <a:t>meta</a:t>
            </a:r>
            <a:r>
              <a:rPr lang="nb-NO" dirty="0"/>
              <a:t>-GGA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711B6-536E-5400-FB64-0BF3422F783D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Legger til kinetisk energitetthet: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TPSS (Tao-</a:t>
            </a:r>
            <a:r>
              <a:rPr lang="nb-NO" dirty="0" err="1"/>
              <a:t>Perdew</a:t>
            </a:r>
            <a:r>
              <a:rPr lang="nb-NO" dirty="0"/>
              <a:t>-</a:t>
            </a:r>
            <a:r>
              <a:rPr lang="nb-NO" dirty="0" err="1"/>
              <a:t>Staroverov-Scuseria</a:t>
            </a:r>
            <a:r>
              <a:rPr lang="nb-NO" dirty="0"/>
              <a:t>): En av de mest brukte </a:t>
            </a:r>
            <a:r>
              <a:rPr lang="nb-NO" dirty="0" err="1"/>
              <a:t>meta</a:t>
            </a:r>
            <a:r>
              <a:rPr lang="nb-NO" dirty="0"/>
              <a:t>-GGA-</a:t>
            </a:r>
            <a:r>
              <a:rPr lang="nb-NO" dirty="0" err="1"/>
              <a:t>funksjonalene</a:t>
            </a:r>
            <a:r>
              <a:rPr lang="nb-NO" dirty="0"/>
              <a:t>.</a:t>
            </a:r>
          </a:p>
          <a:p>
            <a:r>
              <a:rPr lang="nb-NO" dirty="0"/>
              <a:t>SCAN (</a:t>
            </a:r>
            <a:r>
              <a:rPr lang="nb-NO" dirty="0" err="1"/>
              <a:t>Strongly</a:t>
            </a:r>
            <a:r>
              <a:rPr lang="nb-NO" dirty="0"/>
              <a:t> </a:t>
            </a:r>
            <a:r>
              <a:rPr lang="nb-NO" dirty="0" err="1"/>
              <a:t>Constrained</a:t>
            </a:r>
            <a:r>
              <a:rPr lang="nb-NO" dirty="0"/>
              <a:t> and </a:t>
            </a:r>
            <a:r>
              <a:rPr lang="nb-NO" dirty="0" err="1"/>
              <a:t>Appropriately</a:t>
            </a:r>
            <a:r>
              <a:rPr lang="nb-NO" dirty="0"/>
              <a:t> </a:t>
            </a:r>
            <a:r>
              <a:rPr lang="nb-NO" dirty="0" err="1"/>
              <a:t>Normed</a:t>
            </a:r>
            <a:r>
              <a:rPr lang="nb-NO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E25939-9C94-6E8C-2827-3E65A771C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800" y="1509488"/>
            <a:ext cx="4216400" cy="99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99BCA2-890E-4D8C-51DF-6FAC38B94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862" y="2608710"/>
            <a:ext cx="53213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427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3AF25-259C-1D24-A779-A7D53A1AF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Hybrid-</a:t>
            </a:r>
            <a:r>
              <a:rPr lang="nb-NO" dirty="0" err="1"/>
              <a:t>funksjonaler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0F596-1E61-6BFB-8014-29AAB50D61D9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9" y="1083366"/>
            <a:ext cx="11431663" cy="5612690"/>
          </a:xfrm>
        </p:spPr>
        <p:txBody>
          <a:bodyPr/>
          <a:lstStyle/>
          <a:p>
            <a:r>
              <a:rPr lang="nb-NO" dirty="0"/>
              <a:t>Låner litt av </a:t>
            </a:r>
            <a:r>
              <a:rPr lang="nb-NO" dirty="0" err="1"/>
              <a:t>exchange</a:t>
            </a:r>
            <a:r>
              <a:rPr lang="nb-NO" dirty="0"/>
              <a:t>-potensialet til </a:t>
            </a:r>
            <a:r>
              <a:rPr lang="nb-NO" dirty="0" err="1"/>
              <a:t>Hartree-Fock</a:t>
            </a:r>
            <a:endParaRPr lang="nb-NO" dirty="0"/>
          </a:p>
          <a:p>
            <a:r>
              <a:rPr lang="nb-NO" dirty="0"/>
              <a:t>Vett og slett -</a:t>
            </a:r>
            <a:r>
              <a:rPr lang="nb-NO" i="1" dirty="0"/>
              <a:t>K</a:t>
            </a:r>
            <a:r>
              <a:rPr lang="nb-NO" dirty="0"/>
              <a:t>-leddet fra </a:t>
            </a:r>
            <a:r>
              <a:rPr lang="nb-NO" dirty="0" err="1"/>
              <a:t>Hartree</a:t>
            </a:r>
            <a:r>
              <a:rPr lang="nb-NO" dirty="0"/>
              <a:t>-</a:t>
            </a:r>
            <a:r>
              <a:rPr lang="nb-NO" dirty="0" err="1"/>
              <a:t>Fock</a:t>
            </a:r>
            <a:r>
              <a:rPr lang="nb-NO" dirty="0"/>
              <a:t>-teori, inkludert for å forbedre nøyaktigheten.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 err="1"/>
              <a:t>Hybridfunksjonaler</a:t>
            </a:r>
            <a:r>
              <a:rPr lang="nb-NO" dirty="0"/>
              <a:t> er spesielt gode for organiske molekyler eller overgangsmetall-komplekser. Men, disse </a:t>
            </a:r>
            <a:r>
              <a:rPr lang="nb-NO" dirty="0" err="1"/>
              <a:t>funksjonalene</a:t>
            </a:r>
            <a:r>
              <a:rPr lang="nb-NO" dirty="0"/>
              <a:t> er enda mer kostbare å bruke</a:t>
            </a:r>
          </a:p>
          <a:p>
            <a:r>
              <a:rPr lang="nb-NO" dirty="0"/>
              <a:t>B3LYP (</a:t>
            </a:r>
            <a:r>
              <a:rPr lang="nb-NO" dirty="0" err="1"/>
              <a:t>Becke</a:t>
            </a:r>
            <a:r>
              <a:rPr lang="nb-NO" dirty="0"/>
              <a:t>, 3-parameter, Lee-</a:t>
            </a:r>
            <a:r>
              <a:rPr lang="nb-NO" dirty="0" err="1"/>
              <a:t>Yang</a:t>
            </a:r>
            <a:r>
              <a:rPr lang="nb-NO" dirty="0"/>
              <a:t>-Parr): En av de mest brukte </a:t>
            </a:r>
            <a:r>
              <a:rPr lang="nb-NO" dirty="0" err="1"/>
              <a:t>hybridfunksjonalene</a:t>
            </a:r>
            <a:r>
              <a:rPr lang="nb-NO" dirty="0"/>
              <a:t>.</a:t>
            </a:r>
          </a:p>
          <a:p>
            <a:r>
              <a:rPr lang="nb-NO" dirty="0"/>
              <a:t>PBE0: En hybridversjon av PBE-</a:t>
            </a:r>
            <a:r>
              <a:rPr lang="nb-NO" dirty="0" err="1"/>
              <a:t>funksjonalen</a:t>
            </a:r>
            <a:r>
              <a:rPr lang="nb-NO" dirty="0"/>
              <a:t>, med 25 % eksakt </a:t>
            </a:r>
            <a:r>
              <a:rPr lang="nb-NO" dirty="0" err="1"/>
              <a:t>Hartree-Fock-exchange</a:t>
            </a:r>
            <a:r>
              <a:rPr lang="nb-NO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7A1C8F-07A3-2F26-D801-668CAAD2A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800" y="2478859"/>
            <a:ext cx="7264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82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8EBD9E0-E25F-FF30-FDE9-5C9749CCC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Hartree-Fock</a:t>
            </a:r>
            <a:r>
              <a:rPr lang="nb-NO" dirty="0"/>
              <a:t>: essensen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F2105F1-F48E-CADE-A3C8-4755F05194E4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Variasjonsmetoden</a:t>
            </a:r>
          </a:p>
          <a:p>
            <a:r>
              <a:rPr lang="nb-NO" dirty="0"/>
              <a:t>Bølgefunksjonen var en </a:t>
            </a:r>
            <a:r>
              <a:rPr lang="nb-NO" dirty="0" err="1"/>
              <a:t>Slater</a:t>
            </a:r>
            <a:r>
              <a:rPr lang="nb-NO" dirty="0"/>
              <a:t>-determinant</a:t>
            </a:r>
          </a:p>
          <a:p>
            <a:pPr lvl="1"/>
            <a:r>
              <a:rPr lang="nb-NO" dirty="0"/>
              <a:t>Elektronene var uavhengige – «</a:t>
            </a:r>
            <a:r>
              <a:rPr lang="nb-NO" dirty="0" err="1"/>
              <a:t>mean-field</a:t>
            </a:r>
            <a:r>
              <a:rPr lang="nb-NO" dirty="0"/>
              <a:t>»</a:t>
            </a:r>
          </a:p>
          <a:p>
            <a:r>
              <a:rPr lang="nb-NO" dirty="0"/>
              <a:t>Orbitalene i determinanten bestemmes av ikke-lineær egenverdilikning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22FED-B1EB-2BF8-3493-82169B86A96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91925" y="6264275"/>
            <a:ext cx="600075" cy="365125"/>
          </a:xfrm>
        </p:spPr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7B098D-AB22-D259-1116-42142017A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0" y="3429000"/>
            <a:ext cx="6743700" cy="88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85D42D-5E37-2868-CA4C-79AD4FE40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638" y="5215519"/>
            <a:ext cx="3644900" cy="393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7CC45B1-DB7B-4850-BF0D-0447FA54A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0358" y="4527378"/>
            <a:ext cx="1778000" cy="355600"/>
          </a:xfrm>
          <a:prstGeom prst="rect">
            <a:avLst/>
          </a:prstGeom>
        </p:spPr>
      </p:pic>
      <p:sp>
        <p:nvSpPr>
          <p:cNvPr id="5" name="Line Callout 1 4">
            <a:extLst>
              <a:ext uri="{FF2B5EF4-FFF2-40B4-BE49-F238E27FC236}">
                <a16:creationId xmlns:a16="http://schemas.microsoft.com/office/drawing/2014/main" id="{3191CEEB-3652-515E-2EA2-AB30E5337DCE}"/>
              </a:ext>
            </a:extLst>
          </p:cNvPr>
          <p:cNvSpPr/>
          <p:nvPr/>
        </p:nvSpPr>
        <p:spPr>
          <a:xfrm>
            <a:off x="7718547" y="4318000"/>
            <a:ext cx="2920998" cy="670287"/>
          </a:xfrm>
          <a:prstGeom prst="borderCallout1">
            <a:avLst>
              <a:gd name="adj1" fmla="val 77907"/>
              <a:gd name="adj2" fmla="val -3308"/>
              <a:gd name="adj3" fmla="val -41794"/>
              <a:gd name="adj4" fmla="val -4251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 err="1"/>
              <a:t>Hartree</a:t>
            </a:r>
            <a:r>
              <a:rPr lang="nb-NO" sz="1600" dirty="0"/>
              <a:t>-</a:t>
            </a:r>
            <a:r>
              <a:rPr lang="nb-NO" sz="1600" dirty="0" err="1"/>
              <a:t>Fock</a:t>
            </a:r>
            <a:r>
              <a:rPr lang="nb-NO" sz="1600" dirty="0"/>
              <a:t>-orbitaler</a:t>
            </a:r>
          </a:p>
        </p:txBody>
      </p:sp>
      <p:sp>
        <p:nvSpPr>
          <p:cNvPr id="6" name="Line Callout 1 5">
            <a:extLst>
              <a:ext uri="{FF2B5EF4-FFF2-40B4-BE49-F238E27FC236}">
                <a16:creationId xmlns:a16="http://schemas.microsoft.com/office/drawing/2014/main" id="{56168B7C-6BAB-26A8-82EB-BE198116A3D9}"/>
              </a:ext>
            </a:extLst>
          </p:cNvPr>
          <p:cNvSpPr/>
          <p:nvPr/>
        </p:nvSpPr>
        <p:spPr>
          <a:xfrm>
            <a:off x="7298364" y="5890812"/>
            <a:ext cx="2920998" cy="670287"/>
          </a:xfrm>
          <a:prstGeom prst="borderCallout1">
            <a:avLst>
              <a:gd name="adj1" fmla="val 77907"/>
              <a:gd name="adj2" fmla="val -3308"/>
              <a:gd name="adj3" fmla="val -266466"/>
              <a:gd name="adj4" fmla="val -3380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 err="1"/>
              <a:t>Hartree</a:t>
            </a:r>
            <a:r>
              <a:rPr lang="nb-NO" sz="1600" dirty="0"/>
              <a:t>-</a:t>
            </a:r>
            <a:r>
              <a:rPr lang="nb-NO" sz="1600" dirty="0" err="1"/>
              <a:t>Fock</a:t>
            </a:r>
            <a:r>
              <a:rPr lang="nb-NO" sz="1600" dirty="0"/>
              <a:t>-energier</a:t>
            </a:r>
          </a:p>
        </p:txBody>
      </p:sp>
    </p:spTree>
    <p:extLst>
      <p:ext uri="{BB962C8B-B14F-4D97-AF65-F5344CB8AC3E}">
        <p14:creationId xmlns:p14="http://schemas.microsoft.com/office/powerpoint/2010/main" val="13725529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32B52-287C-8D18-4AB0-8CD134C2E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Oppsummering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8ACBA-8C24-7B5B-7497-AEAC9E032815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DFT er arbeidshesten i kvantekjemi</a:t>
            </a:r>
          </a:p>
          <a:p>
            <a:r>
              <a:rPr lang="nb-NO" dirty="0"/>
              <a:t>Partiklene blir modellert som uavhengige, med </a:t>
            </a:r>
            <a:r>
              <a:rPr lang="nb-NO" dirty="0" err="1"/>
              <a:t>ikkelineært</a:t>
            </a:r>
            <a:r>
              <a:rPr lang="nb-NO" dirty="0"/>
              <a:t> effektivt potensial</a:t>
            </a:r>
          </a:p>
          <a:p>
            <a:pPr lvl="1"/>
            <a:r>
              <a:rPr lang="nb-NO" dirty="0"/>
              <a:t>«</a:t>
            </a:r>
            <a:r>
              <a:rPr lang="nb-NO" dirty="0" err="1"/>
              <a:t>Self-Consistent</a:t>
            </a:r>
            <a:r>
              <a:rPr lang="nb-NO" dirty="0"/>
              <a:t> Field», som </a:t>
            </a:r>
            <a:r>
              <a:rPr lang="nb-NO" dirty="0" err="1"/>
              <a:t>Hartree-Fock</a:t>
            </a:r>
            <a:endParaRPr lang="nb-NO" dirty="0"/>
          </a:p>
          <a:p>
            <a:r>
              <a:rPr lang="nb-NO" dirty="0"/>
              <a:t>Vi har </a:t>
            </a:r>
            <a:r>
              <a:rPr lang="nb-NO" u="sng" dirty="0"/>
              <a:t>ikke</a:t>
            </a:r>
            <a:r>
              <a:rPr lang="nb-NO" dirty="0"/>
              <a:t> en bølgefunksjon i DFT, kun tetthet</a:t>
            </a:r>
          </a:p>
          <a:p>
            <a:r>
              <a:rPr lang="nb-NO" dirty="0"/>
              <a:t>DFT inneholder en ukjent universell </a:t>
            </a:r>
            <a:r>
              <a:rPr lang="nb-NO" dirty="0" err="1"/>
              <a:t>funksjonal</a:t>
            </a:r>
            <a:r>
              <a:rPr lang="nb-NO" dirty="0"/>
              <a:t> – </a:t>
            </a:r>
            <a:r>
              <a:rPr lang="nb-NO" i="1" dirty="0"/>
              <a:t>F</a:t>
            </a:r>
          </a:p>
          <a:p>
            <a:pPr lvl="1"/>
            <a:r>
              <a:rPr lang="nb-NO" dirty="0"/>
              <a:t>Ekvivalent ukjent </a:t>
            </a:r>
            <a:r>
              <a:rPr lang="nb-NO" dirty="0" err="1"/>
              <a:t>funksjonal</a:t>
            </a:r>
            <a:r>
              <a:rPr lang="nb-NO" dirty="0"/>
              <a:t>: </a:t>
            </a:r>
            <a:r>
              <a:rPr lang="nb-NO" i="1" dirty="0" err="1"/>
              <a:t>E</a:t>
            </a:r>
            <a:r>
              <a:rPr lang="nb-NO" baseline="-25000" dirty="0" err="1"/>
              <a:t>xc</a:t>
            </a:r>
            <a:r>
              <a:rPr lang="nb-NO" baseline="-25000" dirty="0"/>
              <a:t> </a:t>
            </a:r>
            <a:r>
              <a:rPr lang="nb-NO" dirty="0"/>
              <a:t>eller </a:t>
            </a:r>
            <a:r>
              <a:rPr lang="nb-NO" i="1" dirty="0" err="1"/>
              <a:t>V</a:t>
            </a:r>
            <a:r>
              <a:rPr lang="nb-NO" baseline="-25000" dirty="0" err="1"/>
              <a:t>xc</a:t>
            </a:r>
            <a:r>
              <a:rPr lang="nb-NO" dirty="0"/>
              <a:t> </a:t>
            </a:r>
          </a:p>
          <a:p>
            <a:pPr lvl="1"/>
            <a:r>
              <a:rPr lang="nb-NO" dirty="0"/>
              <a:t>Denne modelleres på ulikt vis – herav metoder som LDA, BLYP, osv.</a:t>
            </a:r>
          </a:p>
          <a:p>
            <a:pPr lvl="1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7264904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5B7C85-80CE-0E07-A6CD-E00FC9EC9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5742A3BB-AA05-C647-7B28-A4DC0909039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6A17DB6F-CC14-348E-E89D-BC3EB6FBF3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565BC76-323B-173D-4057-5FF624871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En introduksjon til </a:t>
            </a:r>
            <a:r>
              <a:rPr lang="nb-NO" dirty="0" err="1"/>
              <a:t>PySCF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00DA377-2CE6-8514-E044-BDFE9E957D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311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7B060-B743-57DD-63DD-7CD5255F9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Vi viser en </a:t>
            </a:r>
            <a:r>
              <a:rPr lang="nb-NO" dirty="0" err="1"/>
              <a:t>Jupyter</a:t>
            </a:r>
            <a:r>
              <a:rPr lang="nb-NO" dirty="0"/>
              <a:t> </a:t>
            </a:r>
            <a:r>
              <a:rPr lang="nb-NO" dirty="0" err="1"/>
              <a:t>notebook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3C51D-92E1-62B1-C991-890A72E91A5A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08659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03ED1-DB97-6963-FC9B-32FB9F0FA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8936EDC5-D50F-B647-031C-D7807D17DE5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CAA43221-0F55-E84B-6918-57579EA73B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727845CE-A35F-D808-7D19-46A3E5C93C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Tetthetsfunksjonalteori</a:t>
            </a:r>
            <a:r>
              <a:rPr lang="nb-NO" dirty="0"/>
              <a:t>: Introduksjon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18D8AA-3E0B-DC16-8CFB-C2DE3109C3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070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224AB-262D-1692-9639-81C607A1C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Kort om </a:t>
            </a:r>
            <a:r>
              <a:rPr lang="nb-NO" dirty="0" err="1"/>
              <a:t>tetthetsfunksjonalteori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7F2F4-118D-F936-0693-92AFA8D3E70E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Arbeidshesten i kvantekjemi og materialvitenskap</a:t>
            </a:r>
          </a:p>
          <a:p>
            <a:r>
              <a:rPr lang="nb-NO" dirty="0"/>
              <a:t>Likner på </a:t>
            </a:r>
            <a:r>
              <a:rPr lang="nb-NO" dirty="0" err="1"/>
              <a:t>Hartree-Fock</a:t>
            </a:r>
            <a:r>
              <a:rPr lang="nb-NO" dirty="0"/>
              <a:t>, men effektivt potensial er annerledes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Grunnleggende ide:</a:t>
            </a:r>
          </a:p>
          <a:p>
            <a:pPr lvl="1"/>
            <a:r>
              <a:rPr lang="nb-NO" dirty="0"/>
              <a:t>Elektrontettheten bestemmer alle fysiske størrelser – i prinsippet</a:t>
            </a:r>
          </a:p>
          <a:p>
            <a:pPr lvl="1"/>
            <a:endParaRPr lang="nb-NO" dirty="0"/>
          </a:p>
          <a:p>
            <a:r>
              <a:rPr lang="nb-NO" dirty="0"/>
              <a:t>Engel dekker lite av DFT, men se notat lagt ut her:</a:t>
            </a:r>
          </a:p>
          <a:p>
            <a:pPr lvl="1"/>
            <a:r>
              <a:rPr lang="nb-NO" dirty="0">
                <a:hlinkClick r:id="rId3"/>
              </a:rPr>
              <a:t>https://simenkva.github.io/kjm2601/</a:t>
            </a:r>
            <a:r>
              <a:rPr lang="nb-NO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242BD0-458F-76D5-DFAA-686A350B31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850" y="2074537"/>
            <a:ext cx="5956300" cy="1079500"/>
          </a:xfrm>
          <a:prstGeom prst="rect">
            <a:avLst/>
          </a:prstGeom>
        </p:spPr>
      </p:pic>
      <p:sp>
        <p:nvSpPr>
          <p:cNvPr id="5" name="Line Callout 1 4">
            <a:extLst>
              <a:ext uri="{FF2B5EF4-FFF2-40B4-BE49-F238E27FC236}">
                <a16:creationId xmlns:a16="http://schemas.microsoft.com/office/drawing/2014/main" id="{199632F9-BE62-1E7D-8573-EB94C77F7023}"/>
              </a:ext>
            </a:extLst>
          </p:cNvPr>
          <p:cNvSpPr/>
          <p:nvPr/>
        </p:nvSpPr>
        <p:spPr>
          <a:xfrm>
            <a:off x="8097931" y="2857589"/>
            <a:ext cx="2140698" cy="592896"/>
          </a:xfrm>
          <a:prstGeom prst="borderCallout1">
            <a:avLst>
              <a:gd name="adj1" fmla="val 18750"/>
              <a:gd name="adj2" fmla="val -8333"/>
              <a:gd name="adj3" fmla="val -24947"/>
              <a:gd name="adj4" fmla="val -4898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i="1" dirty="0"/>
              <a:t>I HF var dette K</a:t>
            </a:r>
          </a:p>
        </p:txBody>
      </p:sp>
    </p:spTree>
    <p:extLst>
      <p:ext uri="{BB962C8B-B14F-4D97-AF65-F5344CB8AC3E}">
        <p14:creationId xmlns:p14="http://schemas.microsoft.com/office/powerpoint/2010/main" val="317115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D6F7F-4101-70D8-9075-701DB28EA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Walther </a:t>
            </a:r>
            <a:r>
              <a:rPr lang="nb-NO" dirty="0" err="1"/>
              <a:t>Kohn</a:t>
            </a:r>
            <a:r>
              <a:rPr lang="nb-NO" dirty="0"/>
              <a:t> (1923-2016)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44430C-46E1-9B33-AFC5-21241B87B166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70" y="1083366"/>
            <a:ext cx="6923316" cy="4975236"/>
          </a:xfrm>
        </p:spPr>
        <p:txBody>
          <a:bodyPr/>
          <a:lstStyle/>
          <a:p>
            <a:r>
              <a:rPr lang="nb-NO" dirty="0" err="1"/>
              <a:t>Østeriksk</a:t>
            </a:r>
            <a:r>
              <a:rPr lang="nb-NO" dirty="0"/>
              <a:t>-Amerikansk jødisk fysiker</a:t>
            </a:r>
          </a:p>
          <a:p>
            <a:r>
              <a:rPr lang="nb-NO" dirty="0"/>
              <a:t>Ble evakuert til Canada som tenåring da Hitler annekterte Østerrike</a:t>
            </a:r>
          </a:p>
          <a:p>
            <a:r>
              <a:rPr lang="nb-NO" dirty="0"/>
              <a:t>Fikk ikke lov til å studere kjemi da han var «tysk»</a:t>
            </a:r>
          </a:p>
          <a:p>
            <a:r>
              <a:rPr lang="nb-NO" dirty="0"/>
              <a:t>Nobelpris i 1998 – i kjemi – for oppfinnelsen av DFT</a:t>
            </a:r>
          </a:p>
          <a:p>
            <a:endParaRPr lang="nb-NO" dirty="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9E7ECD2F-CCC4-A107-148D-507D379E0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389" y="703852"/>
            <a:ext cx="3678539" cy="497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13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80D7D-0730-284D-FC34-D7B181F2C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Fra bølgefunksjon til tetthet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53BF7-F41C-4E10-465E-5B36B7B5FB90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N-elektron-bølgefunksjonen er </a:t>
            </a:r>
            <a:r>
              <a:rPr lang="nb-NO" u="sng" dirty="0"/>
              <a:t>ekstremt komplisert</a:t>
            </a:r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r>
              <a:rPr lang="nb-NO" dirty="0"/>
              <a:t>En av de viktigste </a:t>
            </a:r>
            <a:r>
              <a:rPr lang="nb-NO" dirty="0" err="1"/>
              <a:t>observablene</a:t>
            </a:r>
            <a:r>
              <a:rPr lang="nb-NO" dirty="0"/>
              <a:t> er </a:t>
            </a:r>
            <a:r>
              <a:rPr lang="nb-NO" u="sng" dirty="0"/>
              <a:t>elektrontettheten</a:t>
            </a:r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r>
              <a:rPr lang="nb-NO" dirty="0"/>
              <a:t>Antallet elektroner per volumenhet</a:t>
            </a:r>
          </a:p>
          <a:p>
            <a:r>
              <a:rPr lang="nb-NO" dirty="0"/>
              <a:t>Tettheten er </a:t>
            </a:r>
            <a:r>
              <a:rPr lang="nb-NO" u="sng" dirty="0"/>
              <a:t>mye lettere å modellere</a:t>
            </a:r>
            <a:r>
              <a:rPr lang="nb-NO" dirty="0"/>
              <a:t> enn bølgefunksjonen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E0A6AF-5F45-189A-C0FA-20F5CA3F1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304" y="1873613"/>
            <a:ext cx="1968500" cy="39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8E0A34-5B71-C630-4490-C3AD66A388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4400" y="3937000"/>
            <a:ext cx="5283200" cy="812800"/>
          </a:xfrm>
          <a:prstGeom prst="rect">
            <a:avLst/>
          </a:prstGeom>
        </p:spPr>
      </p:pic>
      <p:sp>
        <p:nvSpPr>
          <p:cNvPr id="6" name="Line Callout 1 5">
            <a:extLst>
              <a:ext uri="{FF2B5EF4-FFF2-40B4-BE49-F238E27FC236}">
                <a16:creationId xmlns:a16="http://schemas.microsoft.com/office/drawing/2014/main" id="{C0A30AF2-ACD2-54A7-7A12-D8506FD57766}"/>
              </a:ext>
            </a:extLst>
          </p:cNvPr>
          <p:cNvSpPr/>
          <p:nvPr/>
        </p:nvSpPr>
        <p:spPr>
          <a:xfrm>
            <a:off x="8098972" y="1293223"/>
            <a:ext cx="3304902" cy="701426"/>
          </a:xfrm>
          <a:prstGeom prst="borderCallout1">
            <a:avLst>
              <a:gd name="adj1" fmla="val 18750"/>
              <a:gd name="adj2" fmla="val -8333"/>
              <a:gd name="adj3" fmla="val 100478"/>
              <a:gd name="adj4" fmla="val -4193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3N koordinater (pluss spinn...)</a:t>
            </a:r>
          </a:p>
        </p:txBody>
      </p:sp>
      <p:sp>
        <p:nvSpPr>
          <p:cNvPr id="7" name="Line Callout 1 6">
            <a:extLst>
              <a:ext uri="{FF2B5EF4-FFF2-40B4-BE49-F238E27FC236}">
                <a16:creationId xmlns:a16="http://schemas.microsoft.com/office/drawing/2014/main" id="{D4321C39-6A6A-ABA3-AACF-93FE54F106FD}"/>
              </a:ext>
            </a:extLst>
          </p:cNvPr>
          <p:cNvSpPr/>
          <p:nvPr/>
        </p:nvSpPr>
        <p:spPr>
          <a:xfrm>
            <a:off x="8347166" y="3331029"/>
            <a:ext cx="3304902" cy="701426"/>
          </a:xfrm>
          <a:prstGeom prst="borderCallout1">
            <a:avLst>
              <a:gd name="adj1" fmla="val 18750"/>
              <a:gd name="adj2" fmla="val -8333"/>
              <a:gd name="adj3" fmla="val 109790"/>
              <a:gd name="adj4" fmla="val -12415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3 koordinater</a:t>
            </a:r>
          </a:p>
        </p:txBody>
      </p:sp>
    </p:spTree>
    <p:extLst>
      <p:ext uri="{BB962C8B-B14F-4D97-AF65-F5344CB8AC3E}">
        <p14:creationId xmlns:p14="http://schemas.microsoft.com/office/powerpoint/2010/main" val="3191845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CD8DC-E6B0-FFE3-96C5-DD6A6EB6F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Tetthet fra </a:t>
            </a:r>
            <a:r>
              <a:rPr lang="nb-NO" dirty="0" err="1"/>
              <a:t>Slater</a:t>
            </a:r>
            <a:r>
              <a:rPr lang="nb-NO" dirty="0"/>
              <a:t>-determinant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B9AB9-AA17-D43E-9B3E-08AA5534E411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For dobbeltokkuperte orbitaler, som i HF:</a:t>
            </a:r>
          </a:p>
          <a:p>
            <a:endParaRPr lang="nb-NO" dirty="0"/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Partikkel i boks som enkelt eksempel: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4E23CC-5709-6658-2770-A3AE1C933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528" y="1638610"/>
            <a:ext cx="2603500" cy="1016000"/>
          </a:xfrm>
          <a:prstGeom prst="rect">
            <a:avLst/>
          </a:prstGeom>
        </p:spPr>
      </p:pic>
      <p:sp>
        <p:nvSpPr>
          <p:cNvPr id="5" name="Line Callout 1 4">
            <a:extLst>
              <a:ext uri="{FF2B5EF4-FFF2-40B4-BE49-F238E27FC236}">
                <a16:creationId xmlns:a16="http://schemas.microsoft.com/office/drawing/2014/main" id="{BEC50110-9FF9-F85D-4C0A-6C091E9FED85}"/>
              </a:ext>
            </a:extLst>
          </p:cNvPr>
          <p:cNvSpPr/>
          <p:nvPr/>
        </p:nvSpPr>
        <p:spPr>
          <a:xfrm>
            <a:off x="8043620" y="598806"/>
            <a:ext cx="3486740" cy="969120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000" dirty="0"/>
              <a:t>Hvert elektron bidrar med ekvivalent term til tettheten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5F2B6E-211C-6B05-EA89-EAC2F4BBA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1601" y="3538051"/>
            <a:ext cx="4338404" cy="3256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9C12C6-2C55-6999-3BB9-7E6064B8F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9533" y="3548177"/>
            <a:ext cx="4338404" cy="32561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012D934-0688-7337-CF38-C9298EE83C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3596" y="3538051"/>
            <a:ext cx="4338404" cy="325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22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D7840-25F1-B49A-FAF6-EE4A94601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78F945CC-06C5-3A45-9E7A-1CA7B7C6F2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C871D768-3A2D-CEE5-949A-08826E9FC8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9336C70-F867-0051-2D90-B137105ADB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Hohenberg</a:t>
            </a:r>
            <a:r>
              <a:rPr lang="nb-NO" dirty="0"/>
              <a:t>-</a:t>
            </a:r>
            <a:r>
              <a:rPr lang="nb-NO" dirty="0" err="1"/>
              <a:t>Kohn</a:t>
            </a:r>
            <a:r>
              <a:rPr lang="nb-NO" dirty="0"/>
              <a:t>-teoremene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4AEF83C-57B5-45EC-7715-2C3EFBD9D6C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489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B6666"/>
      </a:accent1>
      <a:accent2>
        <a:srgbClr val="FFFEA7"/>
      </a:accent2>
      <a:accent3>
        <a:srgbClr val="86A4F7"/>
      </a:accent3>
      <a:accent4>
        <a:srgbClr val="E6ECFF"/>
      </a:accent4>
      <a:accent5>
        <a:srgbClr val="FEA11B"/>
      </a:accent5>
      <a:accent6>
        <a:srgbClr val="3E31D6"/>
      </a:accent6>
      <a:hlink>
        <a:srgbClr val="0563C1"/>
      </a:hlink>
      <a:folHlink>
        <a:srgbClr val="954F72"/>
      </a:folHlink>
    </a:clrScheme>
    <a:fontScheme name="Custom 17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iO_PPT_NO" id="{5B0A4823-B853-4E03-94BC-DE2E1EFD621E}" vid="{1C5DA98A-F9AE-4FD9-9F7B-ADB1035017D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82FC97A4EB864EBF6B6ADD443A67CC" ma:contentTypeVersion="11" ma:contentTypeDescription="Create a new document." ma:contentTypeScope="" ma:versionID="a30b65eca35bc2875518b791539d3c86">
  <xsd:schema xmlns:xsd="http://www.w3.org/2001/XMLSchema" xmlns:xs="http://www.w3.org/2001/XMLSchema" xmlns:p="http://schemas.microsoft.com/office/2006/metadata/properties" xmlns:ns2="3b00a67f-9791-437e-b702-303a706ea042" targetNamespace="http://schemas.microsoft.com/office/2006/metadata/properties" ma:root="true" ma:fieldsID="3915ecab2cff59e5d3d4d0af5306f32f" ns2:_="">
    <xsd:import namespace="3b00a67f-9791-437e-b702-303a706ea04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00a67f-9791-437e-b702-303a706ea0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05810CA-B9B6-49F2-A16A-78AE20C31A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b00a67f-9791-437e-b702-303a706ea0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84213E5-2D10-47A0-9EC6-16DB2B77A2C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9B9CF10-6C6A-444C-B05E-E78C1785A52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15809</TotalTime>
  <Words>1023</Words>
  <Application>Microsoft Macintosh PowerPoint</Application>
  <PresentationFormat>Widescreen</PresentationFormat>
  <Paragraphs>247</Paragraphs>
  <Slides>32</Slides>
  <Notes>9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Arial, sans-serif</vt:lpstr>
      <vt:lpstr>Calibri</vt:lpstr>
      <vt:lpstr>Office Theme</vt:lpstr>
      <vt:lpstr>KJM2601 – forelesning 14</vt:lpstr>
      <vt:lpstr>Repetisjon av Hartree-Fock</vt:lpstr>
      <vt:lpstr>Hartree-Fock: essensen</vt:lpstr>
      <vt:lpstr>Tetthetsfunksjonalteori: Introduksjon</vt:lpstr>
      <vt:lpstr>Kort om tetthetsfunksjonalteori</vt:lpstr>
      <vt:lpstr>Walther Kohn (1923-2016)</vt:lpstr>
      <vt:lpstr>Fra bølgefunksjon til tetthet</vt:lpstr>
      <vt:lpstr>Tetthet fra Slater-determinant</vt:lpstr>
      <vt:lpstr>Hohenberg-Kohn-teoremene</vt:lpstr>
      <vt:lpstr>Første Hohenberg-Kohn-teorem</vt:lpstr>
      <vt:lpstr>Andre Hohenberg-Kohn-teorem</vt:lpstr>
      <vt:lpstr>Intuisjon bak funksjonal</vt:lpstr>
      <vt:lpstr>Fra bølgefunksjon til tetthet</vt:lpstr>
      <vt:lpstr>«Constrained-search»-formalisme</vt:lpstr>
      <vt:lpstr>»Constrained-search» forts.</vt:lpstr>
      <vt:lpstr>Den universelle funksjonalen F</vt:lpstr>
      <vt:lpstr>Kohn-Sham-teori</vt:lpstr>
      <vt:lpstr>Kohn og Sham sin ide</vt:lpstr>
      <vt:lpstr>Det fiktive «s-systemet»</vt:lpstr>
      <vt:lpstr>s-systemet 2</vt:lpstr>
      <vt:lpstr>Kohn-Sham-teori</vt:lpstr>
      <vt:lpstr>Kohn-Sham-likninga</vt:lpstr>
      <vt:lpstr>Jf. Hartree-Fock</vt:lpstr>
      <vt:lpstr>Oppsummering</vt:lpstr>
      <vt:lpstr>Vanlige funksjonaltilnærminger</vt:lpstr>
      <vt:lpstr>Lokal tetthetstilnærming (LDA)</vt:lpstr>
      <vt:lpstr>Generaliserte gradient-approksimasjoner (GGA)</vt:lpstr>
      <vt:lpstr>meta-GGA</vt:lpstr>
      <vt:lpstr>Hybrid-funksjonaler</vt:lpstr>
      <vt:lpstr>Oppsummering</vt:lpstr>
      <vt:lpstr>En introduksjon til PySCF</vt:lpstr>
      <vt:lpstr>Vi viser en Jupyter notebook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Simen Kvaal</dc:creator>
  <cp:lastModifiedBy>Simen Kvaal</cp:lastModifiedBy>
  <cp:revision>77</cp:revision>
  <cp:lastPrinted>2024-09-26T08:04:23Z</cp:lastPrinted>
  <dcterms:created xsi:type="dcterms:W3CDTF">2024-08-23T10:30:26Z</dcterms:created>
  <dcterms:modified xsi:type="dcterms:W3CDTF">2024-10-20T11:08:22Z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0x010100D982FC97A4EB864EBF6B6ADD443A67CC</vt:lpwstr>
  </property>
</Properties>
</file>

<file path=docProps/thumbnail.jpeg>
</file>